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77" r:id="rId5"/>
    <p:sldId id="258" r:id="rId6"/>
    <p:sldId id="276" r:id="rId7"/>
    <p:sldId id="278" r:id="rId8"/>
    <p:sldId id="279" r:id="rId9"/>
    <p:sldId id="281" r:id="rId10"/>
    <p:sldId id="280" r:id="rId11"/>
    <p:sldId id="282" r:id="rId12"/>
    <p:sldId id="296" r:id="rId13"/>
    <p:sldId id="283" r:id="rId14"/>
    <p:sldId id="284" r:id="rId15"/>
    <p:sldId id="285" r:id="rId16"/>
    <p:sldId id="262" r:id="rId17"/>
    <p:sldId id="263" r:id="rId18"/>
    <p:sldId id="265" r:id="rId19"/>
    <p:sldId id="305" r:id="rId20"/>
    <p:sldId id="266" r:id="rId21"/>
    <p:sldId id="26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636" y="10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5F6E4-0478-402B-9ED9-C7176171BE75}" type="doc">
      <dgm:prSet loTypeId="urn:microsoft.com/office/officeart/2005/8/layout/cycle3#1" loCatId="cycle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6829C1FF-E832-487B-9DEA-8C6F5C52B86E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500" b="1"/>
            <a:t>доступность</a:t>
          </a:r>
        </a:p>
      </dgm:t>
    </dgm:pt>
    <dgm:pt modelId="{88377EFD-205F-4D4D-BFED-D75E6B518FC3}" cxnId="{C3B5CB7F-E39B-4F51-9DFA-6C5B75846DEC}" type="parTrans">
      <dgm:prSet/>
      <dgm:spPr/>
      <dgm:t>
        <a:bodyPr/>
        <a:lstStyle/>
        <a:p>
          <a:endParaRPr lang="ru-RU"/>
        </a:p>
      </dgm:t>
    </dgm:pt>
    <dgm:pt modelId="{984FDA54-C14C-44CA-9A7C-D532278CDBE8}" cxnId="{C3B5CB7F-E39B-4F51-9DFA-6C5B75846DEC}" type="sibTrans">
      <dgm:prSet/>
      <dgm:spPr/>
      <dgm:t>
        <a:bodyPr/>
        <a:lstStyle/>
        <a:p>
          <a:endParaRPr lang="ru-RU"/>
        </a:p>
      </dgm:t>
    </dgm:pt>
    <dgm:pt modelId="{752E6FEA-4987-4F80-8905-A552F16454A2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универсальность</a:t>
          </a:r>
        </a:p>
      </dgm:t>
    </dgm:pt>
    <dgm:pt modelId="{567B9F4C-E7AF-4CBA-B0D4-C4F3B382469C}" cxnId="{93EAF00A-97F9-43AA-9B33-7E2791D9C172}" type="parTrans">
      <dgm:prSet/>
      <dgm:spPr/>
      <dgm:t>
        <a:bodyPr/>
        <a:lstStyle/>
        <a:p>
          <a:endParaRPr lang="ru-RU"/>
        </a:p>
      </dgm:t>
    </dgm:pt>
    <dgm:pt modelId="{74A16599-40A0-4DCC-8352-D613188743B9}" cxnId="{93EAF00A-97F9-43AA-9B33-7E2791D9C172}" type="sibTrans">
      <dgm:prSet/>
      <dgm:spPr/>
      <dgm:t>
        <a:bodyPr/>
        <a:lstStyle/>
        <a:p>
          <a:endParaRPr lang="ru-RU"/>
        </a:p>
      </dgm:t>
    </dgm:pt>
    <dgm:pt modelId="{B9FA7B0F-B252-4552-A422-1C6B63DDC9F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современность</a:t>
          </a:r>
          <a:r>
            <a:rPr lang="en-US" altLang="ru-RU" sz="1500" b="1"/>
            <a:t> </a:t>
          </a:r>
          <a:endParaRPr altLang="en-US" sz="1500" b="1"/>
        </a:p>
      </dgm:t>
    </dgm:pt>
    <dgm:pt modelId="{CC9E45D4-F7F4-4F15-846F-4D86744CB173}" cxnId="{DBC96F93-4E4C-42CE-BE62-6146448649AE}" type="parTrans">
      <dgm:prSet/>
      <dgm:spPr/>
    </dgm:pt>
    <dgm:pt modelId="{DE9BC92D-93AB-439B-B074-21E2CEC511E3}" cxnId="{DBC96F93-4E4C-42CE-BE62-6146448649AE}" type="sibTrans">
      <dgm:prSet/>
      <dgm:spPr/>
    </dgm:pt>
    <dgm:pt modelId="{5DB3783D-5C6F-45A4-A5C0-C988AF4291C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>
              <a:latin typeface="Calibri" panose="020F0502020204030204" charset="0"/>
              <a:cs typeface="Calibri" panose="020F0502020204030204" charset="0"/>
            </a:rPr>
            <a:t>экономичность</a:t>
          </a:r>
        </a:p>
      </dgm:t>
    </dgm:pt>
    <dgm:pt modelId="{3DF73FCE-0774-4FA5-8749-53F52DA97A22}" cxnId="{01544D49-A84E-4BF0-8CB6-1733B0777673}" type="parTrans">
      <dgm:prSet/>
      <dgm:spPr/>
    </dgm:pt>
    <dgm:pt modelId="{50622D6B-3AC0-4529-9C20-999302E57485}" cxnId="{01544D49-A84E-4BF0-8CB6-1733B0777673}" type="sibTrans">
      <dgm:prSet/>
      <dgm:spPr/>
    </dgm:pt>
    <dgm:pt modelId="{20D96D50-CA37-496D-927C-95C35848704D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компактность</a:t>
          </a:r>
        </a:p>
      </dgm:t>
    </dgm:pt>
    <dgm:pt modelId="{038E7970-8CD8-4A9F-8F36-07CE010199E9}" cxnId="{A63BBD8C-B26B-42B6-A60E-FDDA9A97F667}" type="parTrans">
      <dgm:prSet/>
      <dgm:spPr/>
      <dgm:t>
        <a:bodyPr/>
        <a:lstStyle/>
        <a:p>
          <a:endParaRPr lang="ru-RU"/>
        </a:p>
      </dgm:t>
    </dgm:pt>
    <dgm:pt modelId="{7273C861-2B5F-41FB-A46B-BF42FEE947E9}" cxnId="{A63BBD8C-B26B-42B6-A60E-FDDA9A97F667}" type="sibTrans">
      <dgm:prSet/>
      <dgm:spPr/>
      <dgm:t>
        <a:bodyPr/>
        <a:lstStyle/>
        <a:p>
          <a:endParaRPr lang="ru-RU"/>
        </a:p>
      </dgm:t>
    </dgm:pt>
    <dgm:pt modelId="{7A270B61-DEF0-4D64-B36D-AA680378634F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тиражируемость</a:t>
          </a:r>
          <a:r>
            <a:rPr lang="en-US" altLang="ru-RU" sz="1500" b="1"/>
            <a:t> </a:t>
          </a:r>
        </a:p>
      </dgm:t>
    </dgm:pt>
    <dgm:pt modelId="{37FAF985-7084-4F11-97D9-0CA362CD9B7B}" cxnId="{75B3929B-7E7C-4566-9125-9A7C84348CAD}" type="parTrans">
      <dgm:prSet/>
      <dgm:spPr/>
      <dgm:t>
        <a:bodyPr/>
        <a:lstStyle/>
        <a:p>
          <a:endParaRPr lang="ru-RU"/>
        </a:p>
      </dgm:t>
    </dgm:pt>
    <dgm:pt modelId="{40896101-F30B-4452-BFD2-C6BC095C21BC}" cxnId="{75B3929B-7E7C-4566-9125-9A7C84348CAD}" type="sibTrans">
      <dgm:prSet/>
      <dgm:spPr/>
      <dgm:t>
        <a:bodyPr/>
        <a:lstStyle/>
        <a:p>
          <a:endParaRPr lang="ru-RU"/>
        </a:p>
      </dgm:t>
    </dgm:pt>
    <dgm:pt modelId="{16A69929-22C8-470C-B534-EAC5C69ED6D8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результативность</a:t>
          </a:r>
        </a:p>
      </dgm:t>
    </dgm:pt>
    <dgm:pt modelId="{AD58E803-384A-4B70-A395-CEACD99FFF1F}" cxnId="{2DB45473-19AC-4040-A32D-2DDEAE9E90EC}" type="parTrans">
      <dgm:prSet/>
      <dgm:spPr/>
      <dgm:t>
        <a:bodyPr/>
        <a:lstStyle/>
        <a:p>
          <a:endParaRPr lang="ru-RU"/>
        </a:p>
      </dgm:t>
    </dgm:pt>
    <dgm:pt modelId="{7B7806E9-4D42-4E92-8AD7-453BEFD799A2}" cxnId="{2DB45473-19AC-4040-A32D-2DDEAE9E90EC}" type="sibTrans">
      <dgm:prSet/>
      <dgm:spPr/>
      <dgm:t>
        <a:bodyPr/>
        <a:lstStyle/>
        <a:p>
          <a:endParaRPr lang="ru-RU"/>
        </a:p>
      </dgm:t>
    </dgm:pt>
    <dgm:pt modelId="{6E1E33F4-ECC4-4738-AA0A-46813BB490D8}" type="pres">
      <dgm:prSet presAssocID="{58A5F6E4-0478-402B-9ED9-C7176171BE7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3345C4-2E59-411B-A59C-46716F2CBCF9}" type="pres">
      <dgm:prSet presAssocID="{58A5F6E4-0478-402B-9ED9-C7176171BE75}" presName="cycle" presStyleCnt="0"/>
      <dgm:spPr/>
    </dgm:pt>
    <dgm:pt modelId="{9CBE7CD7-9EDA-40F0-9684-30E71EC812FA}" type="pres">
      <dgm:prSet presAssocID="{6829C1FF-E832-487B-9DEA-8C6F5C52B86E}" presName="nodeFirst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5BEE1B-8497-49F0-A69B-5D8C494B48C3}" type="pres">
      <dgm:prSet presAssocID="{984FDA54-C14C-44CA-9A7C-D532278CDBE8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BE95BF81-8810-4B4E-8A24-8DA1B0097D37}" type="pres">
      <dgm:prSet presAssocID="{752E6FEA-4987-4F80-8905-A552F16454A2}" presName="nodeFollowingNodes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C0EA7C-E81B-4DE7-AC81-D6EF79D67ED2}" type="pres">
      <dgm:prSet presAssocID="{B9FA7B0F-B252-4552-A422-1C6B63DDC9F1}" presName="nodeFollowingNodes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4F8FF1-BCB4-4F2E-9411-C72D83C1117B}" type="pres">
      <dgm:prSet presAssocID="{5DB3783D-5C6F-45A4-A5C0-C988AF4291CC}" presName="nodeFollowingNodes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58F4AE-C0A5-414D-ACD1-72070677F233}" type="pres">
      <dgm:prSet presAssocID="{20D96D50-CA37-496D-927C-95C35848704D}" presName="nodeFollowingNodes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E42DE1-9E44-4A82-A039-BBE45F66C457}" type="pres">
      <dgm:prSet presAssocID="{7A270B61-DEF0-4D64-B36D-AA680378634F}" presName="nodeFollowingNodes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575AE-17A4-44E7-B529-5396474C2AD3}" type="pres">
      <dgm:prSet presAssocID="{16A69929-22C8-470C-B534-EAC5C69ED6D8}" presName="nodeFollowingNodes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3BBD8C-B26B-42B6-A60E-FDDA9A97F667}" srcId="{58A5F6E4-0478-402B-9ED9-C7176171BE75}" destId="{20D96D50-CA37-496D-927C-95C35848704D}" srcOrd="4" destOrd="0" parTransId="{038E7970-8CD8-4A9F-8F36-07CE010199E9}" sibTransId="{7273C861-2B5F-41FB-A46B-BF42FEE947E9}"/>
    <dgm:cxn modelId="{C3B5CB7F-E39B-4F51-9DFA-6C5B75846DEC}" srcId="{58A5F6E4-0478-402B-9ED9-C7176171BE75}" destId="{6829C1FF-E832-487B-9DEA-8C6F5C52B86E}" srcOrd="0" destOrd="0" parTransId="{88377EFD-205F-4D4D-BFED-D75E6B518FC3}" sibTransId="{984FDA54-C14C-44CA-9A7C-D532278CDBE8}"/>
    <dgm:cxn modelId="{2DB45473-19AC-4040-A32D-2DDEAE9E90EC}" srcId="{58A5F6E4-0478-402B-9ED9-C7176171BE75}" destId="{16A69929-22C8-470C-B534-EAC5C69ED6D8}" srcOrd="6" destOrd="0" parTransId="{AD58E803-384A-4B70-A395-CEACD99FFF1F}" sibTransId="{7B7806E9-4D42-4E92-8AD7-453BEFD799A2}"/>
    <dgm:cxn modelId="{DBC96F93-4E4C-42CE-BE62-6146448649AE}" srcId="{58A5F6E4-0478-402B-9ED9-C7176171BE75}" destId="{B9FA7B0F-B252-4552-A422-1C6B63DDC9F1}" srcOrd="2" destOrd="0" parTransId="{CC9E45D4-F7F4-4F15-846F-4D86744CB173}" sibTransId="{DE9BC92D-93AB-439B-B074-21E2CEC511E3}"/>
    <dgm:cxn modelId="{0C773D5F-D591-431D-8433-CC512E7B31AD}" type="presOf" srcId="{B9FA7B0F-B252-4552-A422-1C6B63DDC9F1}" destId="{F5C0EA7C-E81B-4DE7-AC81-D6EF79D67ED2}" srcOrd="0" destOrd="0" presId="urn:microsoft.com/office/officeart/2005/8/layout/cycle3#1"/>
    <dgm:cxn modelId="{E7C18DAC-5836-40C7-95F2-0FDDE78DA88B}" type="presOf" srcId="{16A69929-22C8-470C-B534-EAC5C69ED6D8}" destId="{840575AE-17A4-44E7-B529-5396474C2AD3}" srcOrd="0" destOrd="0" presId="urn:microsoft.com/office/officeart/2005/8/layout/cycle3#1"/>
    <dgm:cxn modelId="{65276F22-0CCB-4821-B6F3-12123EC2B5BE}" type="presOf" srcId="{752E6FEA-4987-4F80-8905-A552F16454A2}" destId="{BE95BF81-8810-4B4E-8A24-8DA1B0097D37}" srcOrd="0" destOrd="0" presId="urn:microsoft.com/office/officeart/2005/8/layout/cycle3#1"/>
    <dgm:cxn modelId="{7B0BEEBD-89F1-481E-B03E-2239C16A5D10}" type="presOf" srcId="{20D96D50-CA37-496D-927C-95C35848704D}" destId="{8058F4AE-C0A5-414D-ACD1-72070677F233}" srcOrd="0" destOrd="0" presId="urn:microsoft.com/office/officeart/2005/8/layout/cycle3#1"/>
    <dgm:cxn modelId="{93EAF00A-97F9-43AA-9B33-7E2791D9C172}" srcId="{58A5F6E4-0478-402B-9ED9-C7176171BE75}" destId="{752E6FEA-4987-4F80-8905-A552F16454A2}" srcOrd="1" destOrd="0" parTransId="{567B9F4C-E7AF-4CBA-B0D4-C4F3B382469C}" sibTransId="{74A16599-40A0-4DCC-8352-D613188743B9}"/>
    <dgm:cxn modelId="{6C4B077F-FE2A-4F39-A32A-4FEC010098E9}" type="presOf" srcId="{6829C1FF-E832-487B-9DEA-8C6F5C52B86E}" destId="{9CBE7CD7-9EDA-40F0-9684-30E71EC812FA}" srcOrd="0" destOrd="0" presId="urn:microsoft.com/office/officeart/2005/8/layout/cycle3#1"/>
    <dgm:cxn modelId="{75B6BD87-5086-493B-831E-C8010DF7A70E}" type="presOf" srcId="{5DB3783D-5C6F-45A4-A5C0-C988AF4291CC}" destId="{D24F8FF1-BCB4-4F2E-9411-C72D83C1117B}" srcOrd="0" destOrd="0" presId="urn:microsoft.com/office/officeart/2005/8/layout/cycle3#1"/>
    <dgm:cxn modelId="{91A3EC64-E7FE-4355-B610-1E48A7106C9A}" type="presOf" srcId="{7A270B61-DEF0-4D64-B36D-AA680378634F}" destId="{9AE42DE1-9E44-4A82-A039-BBE45F66C457}" srcOrd="0" destOrd="0" presId="urn:microsoft.com/office/officeart/2005/8/layout/cycle3#1"/>
    <dgm:cxn modelId="{75B3929B-7E7C-4566-9125-9A7C84348CAD}" srcId="{58A5F6E4-0478-402B-9ED9-C7176171BE75}" destId="{7A270B61-DEF0-4D64-B36D-AA680378634F}" srcOrd="5" destOrd="0" parTransId="{37FAF985-7084-4F11-97D9-0CA362CD9B7B}" sibTransId="{40896101-F30B-4452-BFD2-C6BC095C21BC}"/>
    <dgm:cxn modelId="{01A108E3-9144-4BD8-A2DF-56A419F54192}" type="presOf" srcId="{58A5F6E4-0478-402B-9ED9-C7176171BE75}" destId="{6E1E33F4-ECC4-4738-AA0A-46813BB490D8}" srcOrd="0" destOrd="0" presId="urn:microsoft.com/office/officeart/2005/8/layout/cycle3#1"/>
    <dgm:cxn modelId="{01544D49-A84E-4BF0-8CB6-1733B0777673}" srcId="{58A5F6E4-0478-402B-9ED9-C7176171BE75}" destId="{5DB3783D-5C6F-45A4-A5C0-C988AF4291CC}" srcOrd="3" destOrd="0" parTransId="{3DF73FCE-0774-4FA5-8749-53F52DA97A22}" sibTransId="{50622D6B-3AC0-4529-9C20-999302E57485}"/>
    <dgm:cxn modelId="{8C5BE65A-D487-471D-B6B0-D63570750DD9}" type="presOf" srcId="{984FDA54-C14C-44CA-9A7C-D532278CDBE8}" destId="{415BEE1B-8497-49F0-A69B-5D8C494B48C3}" srcOrd="0" destOrd="0" presId="urn:microsoft.com/office/officeart/2005/8/layout/cycle3#1"/>
    <dgm:cxn modelId="{D6415B2D-59AF-4FB7-9764-C51CB1501552}" type="presParOf" srcId="{6E1E33F4-ECC4-4738-AA0A-46813BB490D8}" destId="{613345C4-2E59-411B-A59C-46716F2CBCF9}" srcOrd="0" destOrd="0" presId="urn:microsoft.com/office/officeart/2005/8/layout/cycle3#1"/>
    <dgm:cxn modelId="{830C7CC8-9FA4-42E7-ACE7-93EC13A3C32A}" type="presParOf" srcId="{613345C4-2E59-411B-A59C-46716F2CBCF9}" destId="{9CBE7CD7-9EDA-40F0-9684-30E71EC812FA}" srcOrd="0" destOrd="0" presId="urn:microsoft.com/office/officeart/2005/8/layout/cycle3#1"/>
    <dgm:cxn modelId="{EA341B3A-99C2-44CE-A48F-0CCE9B2FF6AA}" type="presParOf" srcId="{613345C4-2E59-411B-A59C-46716F2CBCF9}" destId="{415BEE1B-8497-49F0-A69B-5D8C494B48C3}" srcOrd="1" destOrd="0" presId="urn:microsoft.com/office/officeart/2005/8/layout/cycle3#1"/>
    <dgm:cxn modelId="{C4AFB092-C59F-4C4A-BF3E-47EDF92B7C8B}" type="presParOf" srcId="{613345C4-2E59-411B-A59C-46716F2CBCF9}" destId="{BE95BF81-8810-4B4E-8A24-8DA1B0097D37}" srcOrd="2" destOrd="0" presId="urn:microsoft.com/office/officeart/2005/8/layout/cycle3#1"/>
    <dgm:cxn modelId="{B1B16031-B92A-4ACC-AF2D-4CB28F42101C}" type="presParOf" srcId="{613345C4-2E59-411B-A59C-46716F2CBCF9}" destId="{F5C0EA7C-E81B-4DE7-AC81-D6EF79D67ED2}" srcOrd="3" destOrd="0" presId="urn:microsoft.com/office/officeart/2005/8/layout/cycle3#1"/>
    <dgm:cxn modelId="{E666058D-D75F-42E6-9498-F5EF67F7769B}" type="presParOf" srcId="{613345C4-2E59-411B-A59C-46716F2CBCF9}" destId="{D24F8FF1-BCB4-4F2E-9411-C72D83C1117B}" srcOrd="4" destOrd="0" presId="urn:microsoft.com/office/officeart/2005/8/layout/cycle3#1"/>
    <dgm:cxn modelId="{908CDD59-258D-44A6-92D3-A35F65E290BD}" type="presParOf" srcId="{613345C4-2E59-411B-A59C-46716F2CBCF9}" destId="{8058F4AE-C0A5-414D-ACD1-72070677F233}" srcOrd="5" destOrd="0" presId="urn:microsoft.com/office/officeart/2005/8/layout/cycle3#1"/>
    <dgm:cxn modelId="{BB0BE0D2-699F-47DE-9C46-5A879E1AB9BD}" type="presParOf" srcId="{613345C4-2E59-411B-A59C-46716F2CBCF9}" destId="{9AE42DE1-9E44-4A82-A039-BBE45F66C457}" srcOrd="6" destOrd="0" presId="urn:microsoft.com/office/officeart/2005/8/layout/cycle3#1"/>
    <dgm:cxn modelId="{41EF259F-A596-4958-B323-FEDA349DB13C}" type="presParOf" srcId="{613345C4-2E59-411B-A59C-46716F2CBCF9}" destId="{840575AE-17A4-44E7-B529-5396474C2AD3}" srcOrd="7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DD88D7-7432-4151-8A66-F284A94FEA41}" type="doc">
      <dgm:prSet loTypeId="urn:microsoft.com/office/officeart/2005/8/layout/process1" loCatId="process" qsTypeId="urn:microsoft.com/office/officeart/2005/8/quickstyle/simple1#2" qsCatId="simple" csTypeId="urn:microsoft.com/office/officeart/2005/8/colors/colorful1#2" csCatId="colorful" phldr="1"/>
      <dgm:spPr/>
    </dgm:pt>
    <dgm:pt modelId="{7BAA8CEB-A119-4DB9-87FA-9E9B648DE8AA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/>
            <a:t>отсутствие</a:t>
          </a:r>
          <a:r>
            <a:rPr lang="en-US" altLang="ru-RU"/>
            <a:t> </a:t>
          </a:r>
          <a:r>
            <a:rPr lang="en-US" altLang="en-US"/>
            <a:t>гаджетов</a:t>
          </a:r>
          <a:r>
            <a:rPr lang="en-US" altLang="ru-RU"/>
            <a:t> </a:t>
          </a:r>
          <a:r>
            <a:rPr lang="en-US" altLang="en-US"/>
            <a:t>в</a:t>
          </a:r>
          <a:r>
            <a:rPr lang="en-US" altLang="ru-RU"/>
            <a:t> </a:t>
          </a:r>
          <a:r>
            <a:rPr lang="en-US" altLang="en-US"/>
            <a:t>группе</a:t>
          </a:r>
          <a:endParaRPr/>
        </a:p>
      </dgm:t>
    </dgm:pt>
    <dgm:pt modelId="{74EB23E6-30B9-4DE7-8DBE-734777C7807B}" cxnId="{A63A2765-53ED-40E5-AC7F-B90C0D328D13}" type="parTrans">
      <dgm:prSet/>
      <dgm:spPr/>
      <dgm:t>
        <a:bodyPr/>
        <a:lstStyle/>
        <a:p>
          <a:endParaRPr lang="ru-RU"/>
        </a:p>
      </dgm:t>
    </dgm:pt>
    <dgm:pt modelId="{AD0B85B6-8A8C-4A86-93D3-F73F25ABDDDE}" cxnId="{A63A2765-53ED-40E5-AC7F-B90C0D328D13}" type="sibTrans">
      <dgm:prSet/>
      <dgm:spPr/>
      <dgm:t>
        <a:bodyPr/>
        <a:lstStyle/>
        <a:p>
          <a:endParaRPr lang="ru-RU"/>
        </a:p>
      </dgm:t>
    </dgm:pt>
    <dgm:pt modelId="{B6965F8C-33CA-4063-B213-D9FEEB7B18CE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/>
            <a:t>низкая</a:t>
          </a:r>
          <a:r>
            <a:rPr lang="en-US" altLang="ru-RU"/>
            <a:t> </a:t>
          </a:r>
          <a:r>
            <a:rPr lang="en-US" altLang="en-US"/>
            <a:t>заинтересованность</a:t>
          </a:r>
          <a:r>
            <a:rPr lang="en-US" altLang="ru-RU"/>
            <a:t> </a:t>
          </a:r>
          <a:r>
            <a:rPr lang="en-US" altLang="en-US"/>
            <a:t>родителей</a:t>
          </a:r>
          <a:endParaRPr/>
        </a:p>
      </dgm:t>
    </dgm:pt>
    <dgm:pt modelId="{94F19508-C3AA-43AC-BAD5-74B20CB828D8}" cxnId="{C6710913-2ED1-483A-811A-0407EC39CD73}" type="parTrans">
      <dgm:prSet/>
      <dgm:spPr/>
      <dgm:t>
        <a:bodyPr/>
        <a:lstStyle/>
        <a:p>
          <a:endParaRPr lang="ru-RU"/>
        </a:p>
      </dgm:t>
    </dgm:pt>
    <dgm:pt modelId="{48A8E647-330B-426B-8944-946A905D28BD}" cxnId="{C6710913-2ED1-483A-811A-0407EC39CD73}" type="sibTrans">
      <dgm:prSet/>
      <dgm:spPr/>
      <dgm:t>
        <a:bodyPr/>
        <a:lstStyle/>
        <a:p>
          <a:endParaRPr lang="ru-RU"/>
        </a:p>
      </dgm:t>
    </dgm:pt>
    <dgm:pt modelId="{A0487498-7899-43DE-A50F-3BF82E9A7AD0}">
      <dgm:prSet phldrT="[Текст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en-US"/>
            <a:t>не</a:t>
          </a:r>
          <a:r>
            <a:rPr lang="en-US" altLang="ru-RU"/>
            <a:t> </a:t>
          </a:r>
          <a:r>
            <a:rPr lang="en-US" altLang="en-US"/>
            <a:t>умение</a:t>
          </a:r>
          <a:r>
            <a:rPr lang="en-US" altLang="ru-RU"/>
            <a:t> </a:t>
          </a:r>
          <a:r>
            <a:rPr lang="en-US" altLang="en-US"/>
            <a:t>родителей</a:t>
          </a:r>
          <a:r>
            <a:rPr lang="en-US" altLang="ru-RU"/>
            <a:t> </a:t>
          </a:r>
          <a:r>
            <a:rPr lang="en-US" altLang="en-US"/>
            <a:t>сканировать</a:t>
          </a:r>
          <a:r>
            <a:rPr lang="en-US" altLang="ru-RU"/>
            <a:t>/</a:t>
          </a:r>
          <a:r>
            <a:rPr lang="en-US" altLang="en-US"/>
            <a:t>декодировать</a:t>
          </a:r>
          <a:r>
            <a:rPr lang="en-US" altLang="ru-RU"/>
            <a:t> Qr-</a:t>
          </a:r>
          <a:r>
            <a:rPr lang="en-US" altLang="en-US"/>
            <a:t>коды</a:t>
          </a:r>
          <a:endParaRPr/>
        </a:p>
      </dgm:t>
    </dgm:pt>
    <dgm:pt modelId="{152D6F78-8288-4FE9-8B91-006C4E9CD15B}" cxnId="{C7CBF4D0-1E04-46C9-81B7-130DCE6369CB}" type="parTrans">
      <dgm:prSet/>
      <dgm:spPr/>
      <dgm:t>
        <a:bodyPr/>
        <a:lstStyle/>
        <a:p>
          <a:endParaRPr lang="ru-RU"/>
        </a:p>
      </dgm:t>
    </dgm:pt>
    <dgm:pt modelId="{45A347D5-6775-441D-A614-E55AD15A2F6C}" cxnId="{C7CBF4D0-1E04-46C9-81B7-130DCE6369CB}" type="sibTrans">
      <dgm:prSet/>
      <dgm:spPr/>
      <dgm:t>
        <a:bodyPr/>
        <a:lstStyle/>
        <a:p>
          <a:endParaRPr lang="ru-RU"/>
        </a:p>
      </dgm:t>
    </dgm:pt>
    <dgm:pt modelId="{55F79172-503C-4523-81DA-C94183D00C31}" type="pres">
      <dgm:prSet presAssocID="{26DD88D7-7432-4151-8A66-F284A94FEA41}" presName="Name0" presStyleCnt="0">
        <dgm:presLayoutVars>
          <dgm:dir/>
          <dgm:resizeHandles val="exact"/>
        </dgm:presLayoutVars>
      </dgm:prSet>
      <dgm:spPr/>
    </dgm:pt>
    <dgm:pt modelId="{28F84D8F-B3FA-4BF3-9BF5-D9E09573FA05}" type="pres">
      <dgm:prSet presAssocID="{7BAA8CEB-A119-4DB9-87FA-9E9B648DE8A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D4976E-95AA-4CB8-BCDD-6B45F6B73F38}" type="pres">
      <dgm:prSet presAssocID="{AD0B85B6-8A8C-4A86-93D3-F73F25ABDDD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687264FC-E6AD-4A20-A9C5-50AC7D23AD43}" type="pres">
      <dgm:prSet presAssocID="{AD0B85B6-8A8C-4A86-93D3-F73F25ABDDDE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6E44C127-6D00-4B51-B3AD-017F82C7BEB1}" type="pres">
      <dgm:prSet presAssocID="{B6965F8C-33CA-4063-B213-D9FEEB7B18CE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F5A943-0674-4D44-B4ED-49C9AF6A8654}" type="pres">
      <dgm:prSet presAssocID="{48A8E647-330B-426B-8944-946A905D28BD}" presName="sibTrans" presStyleLbl="sibTrans2D1" presStyleIdx="1" presStyleCnt="2"/>
      <dgm:spPr/>
      <dgm:t>
        <a:bodyPr/>
        <a:lstStyle/>
        <a:p>
          <a:endParaRPr lang="ru-RU"/>
        </a:p>
      </dgm:t>
    </dgm:pt>
    <dgm:pt modelId="{E86F1ED1-D9C9-4C22-B423-18CE8A57C445}" type="pres">
      <dgm:prSet presAssocID="{48A8E647-330B-426B-8944-946A905D28BD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40D95313-39DD-4185-BEFF-833A00398BD0}" type="pres">
      <dgm:prSet presAssocID="{A0487498-7899-43DE-A50F-3BF82E9A7AD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710913-2ED1-483A-811A-0407EC39CD73}" srcId="{26DD88D7-7432-4151-8A66-F284A94FEA41}" destId="{B6965F8C-33CA-4063-B213-D9FEEB7B18CE}" srcOrd="1" destOrd="0" parTransId="{94F19508-C3AA-43AC-BAD5-74B20CB828D8}" sibTransId="{48A8E647-330B-426B-8944-946A905D28BD}"/>
    <dgm:cxn modelId="{20809529-6BDC-4530-968C-D51C2464329B}" type="presOf" srcId="{26DD88D7-7432-4151-8A66-F284A94FEA41}" destId="{55F79172-503C-4523-81DA-C94183D00C31}" srcOrd="0" destOrd="0" presId="urn:microsoft.com/office/officeart/2005/8/layout/process1"/>
    <dgm:cxn modelId="{A63A2765-53ED-40E5-AC7F-B90C0D328D13}" srcId="{26DD88D7-7432-4151-8A66-F284A94FEA41}" destId="{7BAA8CEB-A119-4DB9-87FA-9E9B648DE8AA}" srcOrd="0" destOrd="0" parTransId="{74EB23E6-30B9-4DE7-8DBE-734777C7807B}" sibTransId="{AD0B85B6-8A8C-4A86-93D3-F73F25ABDDDE}"/>
    <dgm:cxn modelId="{6290C6FC-AEFA-433A-BE81-C8C825A7F081}" type="presOf" srcId="{48A8E647-330B-426B-8944-946A905D28BD}" destId="{CAF5A943-0674-4D44-B4ED-49C9AF6A8654}" srcOrd="0" destOrd="0" presId="urn:microsoft.com/office/officeart/2005/8/layout/process1"/>
    <dgm:cxn modelId="{C7CBF4D0-1E04-46C9-81B7-130DCE6369CB}" srcId="{26DD88D7-7432-4151-8A66-F284A94FEA41}" destId="{A0487498-7899-43DE-A50F-3BF82E9A7AD0}" srcOrd="2" destOrd="0" parTransId="{152D6F78-8288-4FE9-8B91-006C4E9CD15B}" sibTransId="{45A347D5-6775-441D-A614-E55AD15A2F6C}"/>
    <dgm:cxn modelId="{6BBA235E-0FB6-40EB-AFDD-DDFDCB6399A0}" type="presOf" srcId="{B6965F8C-33CA-4063-B213-D9FEEB7B18CE}" destId="{6E44C127-6D00-4B51-B3AD-017F82C7BEB1}" srcOrd="0" destOrd="0" presId="urn:microsoft.com/office/officeart/2005/8/layout/process1"/>
    <dgm:cxn modelId="{B339E062-11B1-4D3A-A256-A84DE88B067C}" type="presOf" srcId="{AD0B85B6-8A8C-4A86-93D3-F73F25ABDDDE}" destId="{687264FC-E6AD-4A20-A9C5-50AC7D23AD43}" srcOrd="1" destOrd="0" presId="urn:microsoft.com/office/officeart/2005/8/layout/process1"/>
    <dgm:cxn modelId="{EBE30320-E78D-4F29-B5B6-50BD446A7F21}" type="presOf" srcId="{7BAA8CEB-A119-4DB9-87FA-9E9B648DE8AA}" destId="{28F84D8F-B3FA-4BF3-9BF5-D9E09573FA05}" srcOrd="0" destOrd="0" presId="urn:microsoft.com/office/officeart/2005/8/layout/process1"/>
    <dgm:cxn modelId="{7F839CAB-9B4E-475D-A503-E872D4B18654}" type="presOf" srcId="{A0487498-7899-43DE-A50F-3BF82E9A7AD0}" destId="{40D95313-39DD-4185-BEFF-833A00398BD0}" srcOrd="0" destOrd="0" presId="urn:microsoft.com/office/officeart/2005/8/layout/process1"/>
    <dgm:cxn modelId="{897F5377-4C56-490B-A43A-38AEF0A5089F}" type="presOf" srcId="{AD0B85B6-8A8C-4A86-93D3-F73F25ABDDDE}" destId="{3ED4976E-95AA-4CB8-BCDD-6B45F6B73F38}" srcOrd="0" destOrd="0" presId="urn:microsoft.com/office/officeart/2005/8/layout/process1"/>
    <dgm:cxn modelId="{6008AE70-4096-4D07-A951-AE988AA0E022}" type="presOf" srcId="{48A8E647-330B-426B-8944-946A905D28BD}" destId="{E86F1ED1-D9C9-4C22-B423-18CE8A57C445}" srcOrd="1" destOrd="0" presId="urn:microsoft.com/office/officeart/2005/8/layout/process1"/>
    <dgm:cxn modelId="{FE108A2E-D4CF-4F4B-8376-04A1BE2D7D70}" type="presParOf" srcId="{55F79172-503C-4523-81DA-C94183D00C31}" destId="{28F84D8F-B3FA-4BF3-9BF5-D9E09573FA05}" srcOrd="0" destOrd="0" presId="urn:microsoft.com/office/officeart/2005/8/layout/process1"/>
    <dgm:cxn modelId="{5D7273D3-D95E-4C86-833A-8B3C9888D9B0}" type="presParOf" srcId="{55F79172-503C-4523-81DA-C94183D00C31}" destId="{3ED4976E-95AA-4CB8-BCDD-6B45F6B73F38}" srcOrd="1" destOrd="0" presId="urn:microsoft.com/office/officeart/2005/8/layout/process1"/>
    <dgm:cxn modelId="{31081F2E-0BB1-4594-9ED9-BCDD86C79A87}" type="presParOf" srcId="{3ED4976E-95AA-4CB8-BCDD-6B45F6B73F38}" destId="{687264FC-E6AD-4A20-A9C5-50AC7D23AD43}" srcOrd="0" destOrd="0" presId="urn:microsoft.com/office/officeart/2005/8/layout/process1"/>
    <dgm:cxn modelId="{00E1A2B4-616E-4125-B650-B12431D5D06C}" type="presParOf" srcId="{55F79172-503C-4523-81DA-C94183D00C31}" destId="{6E44C127-6D00-4B51-B3AD-017F82C7BEB1}" srcOrd="2" destOrd="0" presId="urn:microsoft.com/office/officeart/2005/8/layout/process1"/>
    <dgm:cxn modelId="{401BFF1A-BF5F-4C5E-BC20-AB85524724EA}" type="presParOf" srcId="{55F79172-503C-4523-81DA-C94183D00C31}" destId="{CAF5A943-0674-4D44-B4ED-49C9AF6A8654}" srcOrd="3" destOrd="0" presId="urn:microsoft.com/office/officeart/2005/8/layout/process1"/>
    <dgm:cxn modelId="{57DFA89F-D85B-4438-82EA-BF71A9681FF3}" type="presParOf" srcId="{CAF5A943-0674-4D44-B4ED-49C9AF6A8654}" destId="{E86F1ED1-D9C9-4C22-B423-18CE8A57C445}" srcOrd="0" destOrd="0" presId="urn:microsoft.com/office/officeart/2005/8/layout/process1"/>
    <dgm:cxn modelId="{A56BFAB0-DA6B-4CB1-AFF3-F99E3685BECC}" type="presParOf" srcId="{55F79172-503C-4523-81DA-C94183D00C31}" destId="{40D95313-39DD-4185-BEFF-833A00398BD0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9202057" cy="4860039"/>
        <a:chOff x="0" y="0"/>
        <a:chExt cx="9202057" cy="4860039"/>
      </a:xfrm>
    </dsp:grpSpPr>
    <dsp:sp modelId="{415BEE1B-8497-49F0-A69B-5D8C494B48C3}">
      <dsp:nvSpPr>
        <dsp:cNvPr id="4" name="Круговая стрелка 3"/>
        <dsp:cNvSpPr/>
      </dsp:nvSpPr>
      <dsp:spPr bwMode="white">
        <a:xfrm>
          <a:off x="2131926" y="5795"/>
          <a:ext cx="4938205" cy="4938205"/>
        </a:xfrm>
        <a:prstGeom prst="circularArrow">
          <a:avLst>
            <a:gd name="adj1" fmla="val 5000"/>
            <a:gd name="adj2" fmla="val 360000"/>
            <a:gd name="adj3" fmla="val 14459518"/>
            <a:gd name="adj4" fmla="val 16952990"/>
            <a:gd name="adj5" fmla="val 5500"/>
          </a:avLst>
        </a:prstGeom>
      </dsp:spPr>
      <dsp:style>
        <a:lnRef idx="0">
          <a:schemeClr val="dk1"/>
        </a:lnRef>
        <a:fillRef idx="1">
          <a:schemeClr val="accent2">
            <a:tint val="40000"/>
          </a:schemeClr>
        </a:fillRef>
        <a:effectRef idx="0">
          <a:scrgbClr r="0" g="0" b="0"/>
        </a:effectRef>
        <a:fontRef idx="minor"/>
      </dsp:style>
      <dsp:txXfrm>
        <a:off x="2131926" y="5795"/>
        <a:ext cx="4938205" cy="4938205"/>
      </dsp:txXfrm>
    </dsp:sp>
    <dsp:sp modelId="{9CBE7CD7-9EDA-40F0-9684-30E71EC812FA}">
      <dsp:nvSpPr>
        <dsp:cNvPr id="3" name="Скругленный прямоугольник 2"/>
        <dsp:cNvSpPr/>
      </dsp:nvSpPr>
      <dsp:spPr bwMode="white">
        <a:xfrm>
          <a:off x="3806900" y="0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500" b="1"/>
            <a:t>доступность</a:t>
          </a:r>
        </a:p>
      </dsp:txBody>
      <dsp:txXfrm>
        <a:off x="3806900" y="0"/>
        <a:ext cx="1588257" cy="794128"/>
      </dsp:txXfrm>
    </dsp:sp>
    <dsp:sp modelId="{BE95BF81-8810-4B4E-8A24-8DA1B0097D37}">
      <dsp:nvSpPr>
        <dsp:cNvPr id="5" name="Скругленный прямоугольник 4"/>
        <dsp:cNvSpPr/>
      </dsp:nvSpPr>
      <dsp:spPr bwMode="white">
        <a:xfrm>
          <a:off x="5479130" y="805303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универсальность</a:t>
          </a:r>
        </a:p>
      </dsp:txBody>
      <dsp:txXfrm>
        <a:off x="5479130" y="805303"/>
        <a:ext cx="1588257" cy="794128"/>
      </dsp:txXfrm>
    </dsp:sp>
    <dsp:sp modelId="{F5C0EA7C-E81B-4DE7-AC81-D6EF79D67ED2}">
      <dsp:nvSpPr>
        <dsp:cNvPr id="6" name="Скругленный прямоугольник 5"/>
        <dsp:cNvSpPr/>
      </dsp:nvSpPr>
      <dsp:spPr bwMode="white">
        <a:xfrm>
          <a:off x="5892137" y="2614804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современность</a:t>
          </a:r>
          <a:r>
            <a:rPr lang="en-US" altLang="ru-RU" sz="1500" b="1"/>
            <a:t> </a:t>
          </a:r>
          <a:endParaRPr altLang="en-US" sz="1500" b="1"/>
        </a:p>
      </dsp:txBody>
      <dsp:txXfrm>
        <a:off x="5892137" y="2614804"/>
        <a:ext cx="1588257" cy="794128"/>
      </dsp:txXfrm>
    </dsp:sp>
    <dsp:sp modelId="{D24F8FF1-BCB4-4F2E-9411-C72D83C1117B}">
      <dsp:nvSpPr>
        <dsp:cNvPr id="7" name="Скругленный прямоугольник 6"/>
        <dsp:cNvSpPr/>
      </dsp:nvSpPr>
      <dsp:spPr bwMode="white">
        <a:xfrm>
          <a:off x="4734918" y="4065911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>
              <a:latin typeface="Calibri" panose="020F0502020204030204" charset="0"/>
              <a:cs typeface="Calibri" panose="020F0502020204030204" charset="0"/>
            </a:rPr>
            <a:t>экономичность</a:t>
          </a:r>
        </a:p>
      </dsp:txBody>
      <dsp:txXfrm>
        <a:off x="4734918" y="4065911"/>
        <a:ext cx="1588257" cy="794128"/>
      </dsp:txXfrm>
    </dsp:sp>
    <dsp:sp modelId="{8058F4AE-C0A5-414D-ACD1-72070677F233}">
      <dsp:nvSpPr>
        <dsp:cNvPr id="8" name="Скругленный прямоугольник 7"/>
        <dsp:cNvSpPr/>
      </dsp:nvSpPr>
      <dsp:spPr bwMode="white">
        <a:xfrm>
          <a:off x="2878882" y="4065911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6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компактность</a:t>
          </a:r>
        </a:p>
      </dsp:txBody>
      <dsp:txXfrm>
        <a:off x="2878882" y="4065911"/>
        <a:ext cx="1588257" cy="794128"/>
      </dsp:txXfrm>
    </dsp:sp>
    <dsp:sp modelId="{9AE42DE1-9E44-4A82-A039-BBE45F66C457}">
      <dsp:nvSpPr>
        <dsp:cNvPr id="9" name="Скругленный прямоугольник 8"/>
        <dsp:cNvSpPr/>
      </dsp:nvSpPr>
      <dsp:spPr bwMode="white">
        <a:xfrm>
          <a:off x="1721664" y="2614804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тиражируемость</a:t>
          </a:r>
          <a:r>
            <a:rPr lang="en-US" altLang="ru-RU" sz="1500" b="1"/>
            <a:t> </a:t>
          </a:r>
        </a:p>
      </dsp:txBody>
      <dsp:txXfrm>
        <a:off x="1721664" y="2614804"/>
        <a:ext cx="1588257" cy="794128"/>
      </dsp:txXfrm>
    </dsp:sp>
    <dsp:sp modelId="{840575AE-17A4-44E7-B529-5396474C2AD3}">
      <dsp:nvSpPr>
        <dsp:cNvPr id="10" name="Скругленный прямоугольник 9"/>
        <dsp:cNvSpPr/>
      </dsp:nvSpPr>
      <dsp:spPr bwMode="white">
        <a:xfrm>
          <a:off x="2134670" y="805303"/>
          <a:ext cx="1588257" cy="794128"/>
        </a:xfrm>
        <a:prstGeom prst="roundRect">
          <a:avLst/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57150" tIns="57150" rIns="57150" bIns="5715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1500" b="1"/>
            <a:t>результативность</a:t>
          </a:r>
        </a:p>
      </dsp:txBody>
      <dsp:txXfrm>
        <a:off x="2134670" y="805303"/>
        <a:ext cx="1588257" cy="7941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774922" cy="5418667"/>
        <a:chOff x="0" y="0"/>
        <a:chExt cx="8774922" cy="5418667"/>
      </a:xfrm>
    </dsp:grpSpPr>
    <dsp:sp modelId="{28F84D8F-B3FA-4BF3-9BF5-D9E09573FA05}">
      <dsp:nvSpPr>
        <dsp:cNvPr id="3" name="Скругленный прямоугольник 2"/>
        <dsp:cNvSpPr/>
      </dsp:nvSpPr>
      <dsp:spPr bwMode="white">
        <a:xfrm>
          <a:off x="0" y="2016577"/>
          <a:ext cx="2309190" cy="13855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/>
            <a:t>отсутствие</a:t>
          </a:r>
          <a:r>
            <a:rPr lang="en-US" altLang="ru-RU"/>
            <a:t> </a:t>
          </a:r>
          <a:r>
            <a:rPr lang="en-US" altLang="en-US"/>
            <a:t>гаджетов</a:t>
          </a:r>
          <a:r>
            <a:rPr lang="en-US" altLang="ru-RU"/>
            <a:t> </a:t>
          </a:r>
          <a:r>
            <a:rPr lang="en-US" altLang="en-US"/>
            <a:t>в</a:t>
          </a:r>
          <a:r>
            <a:rPr lang="en-US" altLang="ru-RU"/>
            <a:t> </a:t>
          </a:r>
          <a:r>
            <a:rPr lang="en-US" altLang="en-US"/>
            <a:t>группе</a:t>
          </a:r>
        </a:p>
      </dsp:txBody>
      <dsp:txXfrm>
        <a:off x="0" y="2016577"/>
        <a:ext cx="2309190" cy="1385514"/>
      </dsp:txXfrm>
    </dsp:sp>
    <dsp:sp modelId="{3ED4976E-95AA-4CB8-BCDD-6B45F6B73F38}">
      <dsp:nvSpPr>
        <dsp:cNvPr id="4" name="Стрелка вправо 3"/>
        <dsp:cNvSpPr/>
      </dsp:nvSpPr>
      <dsp:spPr bwMode="white">
        <a:xfrm>
          <a:off x="2526254" y="2422994"/>
          <a:ext cx="489548" cy="57267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2526254" y="2422994"/>
        <a:ext cx="489548" cy="572679"/>
      </dsp:txXfrm>
    </dsp:sp>
    <dsp:sp modelId="{6E44C127-6D00-4B51-B3AD-017F82C7BEB1}">
      <dsp:nvSpPr>
        <dsp:cNvPr id="5" name="Скругленный прямоугольник 4"/>
        <dsp:cNvSpPr/>
      </dsp:nvSpPr>
      <dsp:spPr bwMode="white">
        <a:xfrm>
          <a:off x="3232866" y="2016577"/>
          <a:ext cx="2309190" cy="13855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en-US"/>
            <a:t>низкая</a:t>
          </a:r>
          <a:r>
            <a:rPr lang="en-US" altLang="ru-RU"/>
            <a:t> </a:t>
          </a:r>
          <a:r>
            <a:rPr lang="en-US" altLang="en-US"/>
            <a:t>заинтересованность</a:t>
          </a:r>
          <a:r>
            <a:rPr lang="en-US" altLang="ru-RU"/>
            <a:t> </a:t>
          </a:r>
          <a:r>
            <a:rPr lang="en-US" altLang="en-US"/>
            <a:t>родителей</a:t>
          </a:r>
        </a:p>
      </dsp:txBody>
      <dsp:txXfrm>
        <a:off x="3232866" y="2016577"/>
        <a:ext cx="2309190" cy="1385514"/>
      </dsp:txXfrm>
    </dsp:sp>
    <dsp:sp modelId="{CAF5A943-0674-4D44-B4ED-49C9AF6A8654}">
      <dsp:nvSpPr>
        <dsp:cNvPr id="6" name="Стрелка вправо 5"/>
        <dsp:cNvSpPr/>
      </dsp:nvSpPr>
      <dsp:spPr bwMode="white">
        <a:xfrm>
          <a:off x="5759120" y="2422994"/>
          <a:ext cx="489548" cy="572679"/>
        </a:xfrm>
        <a:prstGeom prst="rightArrow">
          <a:avLst>
            <a:gd name="adj1" fmla="val 60000"/>
            <a:gd name="adj2" fmla="val 50000"/>
          </a:avLst>
        </a:prstGeom>
      </dsp:spPr>
      <dsp:style>
        <a:lnRef idx="0">
          <a:schemeClr val="lt1">
            <a:hueOff val="0"/>
            <a:satOff val="0"/>
            <a:lumOff val="0"/>
            <a:alpha val="100000"/>
          </a:schemeClr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0" tIns="0" rIns="0" bIns="0" anchor="ctr"/>
        <a:lstStyle>
          <a:lvl1pPr algn="ctr">
            <a:defRPr sz="2200"/>
          </a:lvl1pPr>
          <a:lvl2pPr marL="171450" indent="-171450" algn="ctr">
            <a:defRPr sz="1700"/>
          </a:lvl2pPr>
          <a:lvl3pPr marL="342900" indent="-171450" algn="ctr">
            <a:defRPr sz="1700"/>
          </a:lvl3pPr>
          <a:lvl4pPr marL="514350" indent="-171450" algn="ctr">
            <a:defRPr sz="1700"/>
          </a:lvl4pPr>
          <a:lvl5pPr marL="685800" indent="-171450" algn="ctr">
            <a:defRPr sz="1700"/>
          </a:lvl5pPr>
          <a:lvl6pPr marL="857250" indent="-171450" algn="ctr">
            <a:defRPr sz="1700"/>
          </a:lvl6pPr>
          <a:lvl7pPr marL="1028700" indent="-171450" algn="ctr">
            <a:defRPr sz="1700"/>
          </a:lvl7pPr>
          <a:lvl8pPr marL="1200150" indent="-171450" algn="ctr">
            <a:defRPr sz="1700"/>
          </a:lvl8pPr>
          <a:lvl9pPr marL="1371600" indent="-171450" algn="ctr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/>
        </a:p>
      </dsp:txBody>
      <dsp:txXfrm>
        <a:off x="5759120" y="2422994"/>
        <a:ext cx="489548" cy="572679"/>
      </dsp:txXfrm>
    </dsp:sp>
    <dsp:sp modelId="{40D95313-39DD-4185-BEFF-833A00398BD0}">
      <dsp:nvSpPr>
        <dsp:cNvPr id="7" name="Скругленный прямоугольник 6"/>
        <dsp:cNvSpPr/>
      </dsp:nvSpPr>
      <dsp:spPr bwMode="white">
        <a:xfrm>
          <a:off x="6465732" y="2016577"/>
          <a:ext cx="2309190" cy="1385514"/>
        </a:xfrm>
        <a:prstGeom prst="roundRect">
          <a:avLst>
            <a:gd name="adj" fmla="val 10000"/>
          </a:avLst>
        </a:prstGeom>
      </dsp:spPr>
      <dsp:style>
        <a:lnRef idx="2">
          <a:schemeClr val="lt1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vert="horz" wrap="square" lIns="49530" tIns="49530" rIns="49530" bIns="49530" anchor="ctr"/>
        <a:lstStyle>
          <a:lvl1pPr algn="ctr">
            <a:defRPr sz="1300"/>
          </a:lvl1pPr>
          <a:lvl2pPr marL="57150" indent="-57150" algn="ctr">
            <a:defRPr sz="1000"/>
          </a:lvl2pPr>
          <a:lvl3pPr marL="114300" indent="-57150" algn="ctr">
            <a:defRPr sz="1000"/>
          </a:lvl3pPr>
          <a:lvl4pPr marL="171450" indent="-57150" algn="ctr">
            <a:defRPr sz="1000"/>
          </a:lvl4pPr>
          <a:lvl5pPr marL="228600" indent="-57150" algn="ctr">
            <a:defRPr sz="1000"/>
          </a:lvl5pPr>
          <a:lvl6pPr marL="285750" indent="-57150" algn="ctr">
            <a:defRPr sz="1000"/>
          </a:lvl6pPr>
          <a:lvl7pPr marL="342900" indent="-57150" algn="ctr">
            <a:defRPr sz="1000"/>
          </a:lvl7pPr>
          <a:lvl8pPr marL="400050" indent="-57150" algn="ctr">
            <a:defRPr sz="1000"/>
          </a:lvl8pPr>
          <a:lvl9pPr marL="457200" indent="-57150" algn="ctr">
            <a:defRPr sz="1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altLang="en-US"/>
            <a:t>не</a:t>
          </a:r>
          <a:r>
            <a:rPr lang="en-US" altLang="ru-RU"/>
            <a:t> </a:t>
          </a:r>
          <a:r>
            <a:rPr lang="en-US" altLang="en-US"/>
            <a:t>умение</a:t>
          </a:r>
          <a:r>
            <a:rPr lang="en-US" altLang="ru-RU"/>
            <a:t> </a:t>
          </a:r>
          <a:r>
            <a:rPr lang="en-US" altLang="en-US"/>
            <a:t>родителей</a:t>
          </a:r>
          <a:r>
            <a:rPr lang="en-US" altLang="ru-RU"/>
            <a:t> </a:t>
          </a:r>
          <a:r>
            <a:rPr lang="en-US" altLang="en-US"/>
            <a:t>сканировать</a:t>
          </a:r>
          <a:r>
            <a:rPr lang="en-US" altLang="ru-RU"/>
            <a:t>/</a:t>
          </a:r>
          <a:r>
            <a:rPr lang="en-US" altLang="en-US"/>
            <a:t>декодировать</a:t>
          </a:r>
          <a:r>
            <a:rPr lang="en-US" altLang="ru-RU"/>
            <a:t> Qr-</a:t>
          </a:r>
          <a:r>
            <a:rPr lang="en-US" altLang="en-US"/>
            <a:t>коды</a:t>
          </a:r>
        </a:p>
      </dsp:txBody>
      <dsp:txXfrm>
        <a:off x="6465732" y="2016577"/>
        <a:ext cx="2309190" cy="1385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050D0-FC86-446C-A1C1-F4141C35F5DE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D90D7-CBFC-4067-968A-C7E60D83EC6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GIF"/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diagramDrawing" Target="../diagrams/drawing2.xml"/><Relationship Id="rId4" Type="http://schemas.openxmlformats.org/officeDocument/2006/relationships/diagramColors" Target="../diagrams/colors2.xml"/><Relationship Id="rId3" Type="http://schemas.openxmlformats.org/officeDocument/2006/relationships/diagramQuickStyle" Target="../diagrams/quickStyle2.xml"/><Relationship Id="rId2" Type="http://schemas.openxmlformats.org/officeDocument/2006/relationships/diagramLayout" Target="../diagrams/layout2.xml"/><Relationship Id="rId1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hyperlink" Target="https://cloud.mail.ru/public/vtv9/QViJxDy8M" TargetMode="External"/><Relationship Id="rId5" Type="http://schemas.openxmlformats.org/officeDocument/2006/relationships/hyperlink" Target="https://golovataya-a-s.a2b2.ru/section/16806/item/81262/#prettyPhoto" TargetMode="External"/><Relationship Id="rId4" Type="http://schemas.openxmlformats.org/officeDocument/2006/relationships/hyperlink" Target="https://cloud.mail.ru/public/2MjZ/bLAzeAVup" TargetMode="External"/><Relationship Id="rId3" Type="http://schemas.openxmlformats.org/officeDocument/2006/relationships/hyperlink" Target="https://cloud.mail.ru/public/iiif/esP3fiDmq" TargetMode="External"/><Relationship Id="rId2" Type="http://schemas.openxmlformats.org/officeDocument/2006/relationships/hyperlink" Target="https://vk.com/wall-188902778_1930" TargetMode="External"/><Relationship Id="rId1" Type="http://schemas.openxmlformats.org/officeDocument/2006/relationships/hyperlink" Target="https://golovataya-a-s.a2b2.ru/section/14149/item/81119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014" y="543297"/>
            <a:ext cx="91626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ru-RU" sz="1600" b="1" dirty="0">
                <a:solidFill>
                  <a:srgbClr val="002060"/>
                </a:solidFill>
                <a:latin typeface="Century Gothic" panose="020B0502020202020204"/>
              </a:rPr>
              <a:t>Муниципальное бюджетное дошкольное образовательное учреждение </a:t>
            </a:r>
            <a:endParaRPr lang="ru-RU" sz="1600" b="1" dirty="0">
              <a:solidFill>
                <a:srgbClr val="002060"/>
              </a:solidFill>
              <a:latin typeface="Century Gothic" panose="020B0502020202020204"/>
            </a:endParaRPr>
          </a:p>
          <a:p>
            <a:pPr algn="ctr" defTabSz="457200"/>
            <a:r>
              <a:rPr lang="ru-RU" sz="1600" b="1" dirty="0">
                <a:solidFill>
                  <a:srgbClr val="002060"/>
                </a:solidFill>
                <a:latin typeface="Century Gothic" panose="020B0502020202020204"/>
              </a:rPr>
              <a:t>«Детский сад комбинированного вида № 23 «Солнышко»</a:t>
            </a:r>
            <a:endParaRPr lang="ru-RU" sz="1600" b="1" dirty="0">
              <a:solidFill>
                <a:srgbClr val="002060"/>
              </a:solidFill>
              <a:latin typeface="Century Gothic" panose="020B0502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525" y="5058410"/>
            <a:ext cx="4972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Подготовила: Головатая Анастасия Сергеевна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5287" y="5932678"/>
            <a:ext cx="4572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2025 год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0835" y="1430299"/>
            <a:ext cx="8920066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endParaRPr lang="ru-RU" sz="2000" dirty="0"/>
          </a:p>
          <a:p>
            <a:pPr algn="ctr"/>
            <a:r>
              <a:rPr lang="en-US" altLang="en-US" sz="2800" b="1" dirty="0">
                <a:solidFill>
                  <a:srgbClr val="C00000"/>
                </a:solidFill>
              </a:rPr>
              <a:t>«Использование</a:t>
            </a:r>
            <a:r>
              <a:rPr lang="en-US" altLang="ru-RU" sz="2800" b="1" dirty="0">
                <a:solidFill>
                  <a:srgbClr val="C00000"/>
                </a:solidFill>
              </a:rPr>
              <a:t> Qr-</a:t>
            </a:r>
            <a:r>
              <a:rPr lang="en-US" altLang="en-US" sz="2800" b="1" dirty="0">
                <a:solidFill>
                  <a:srgbClr val="C00000"/>
                </a:solidFill>
              </a:rPr>
              <a:t>кодов</a:t>
            </a:r>
            <a:r>
              <a:rPr lang="en-US" altLang="ru-RU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</a:rPr>
              <a:t>в</a:t>
            </a:r>
            <a:r>
              <a:rPr lang="en-US" altLang="ru-RU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</a:rPr>
              <a:t>образовательном</a:t>
            </a:r>
            <a:r>
              <a:rPr lang="en-US" altLang="ru-RU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</a:rPr>
              <a:t>процессе»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1"/>
          <a:stretch>
            <a:fillRect/>
          </a:stretch>
        </p:blipFill>
        <p:spPr>
          <a:xfrm>
            <a:off x="1402080" y="437515"/>
            <a:ext cx="1668780" cy="18808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IMG_337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835" y="449580"/>
            <a:ext cx="3972560" cy="297942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Изображение 2" descr="IMG_33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988175" y="1473200"/>
            <a:ext cx="4428490" cy="332232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" name="Изображение 3" descr="IMG_33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860" y="3686175"/>
            <a:ext cx="3915410" cy="29368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3642995" y="497840"/>
            <a:ext cx="55949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 sz="3200">
                <a:solidFill>
                  <a:srgbClr val="FF0000"/>
                </a:solidFill>
                <a:latin typeface="+mj-ea"/>
                <a:cs typeface="+mj-ea"/>
              </a:rPr>
              <a:t>Интерактивные плакаты</a:t>
            </a:r>
            <a:endParaRPr lang="ru-RU" altLang="en-US" sz="3200">
              <a:solidFill>
                <a:srgbClr val="FF0000"/>
              </a:solidFill>
              <a:latin typeface="+mj-ea"/>
              <a:cs typeface="+mj-ea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08480" y="1730375"/>
            <a:ext cx="2514600" cy="37725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945" y="1730375"/>
            <a:ext cx="2578735" cy="372300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745" y="1745615"/>
            <a:ext cx="2604770" cy="37572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332656"/>
            <a:ext cx="8229600" cy="5793507"/>
          </a:xfrm>
        </p:spPr>
        <p:txBody>
          <a:bodyPr>
            <a:normAutofit fontScale="6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Уважаемые родители!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Обращаем ваше внимание, ситуация месяца в январе -  «Здоровый образ жизни. Витамины.» В рамках недели будут проведены беседы с детьми «  Я и мое тело», «Что такое здоровье», «Полезная пища». Загадки об овощах и фруктах. Чтение художественной литературы: К. Чуковский «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Мойдодыр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«Доктор Айболит». С. Михалков «Про девочку, которая плохо кушала», «Как Саша сама себя вылечила». А.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«Девочка чумазая».     Присоединяйтесь к нам!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Эта информация о витаминах для вас.   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детьми посмотрите занимательное видео 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ЗОЖ?  Посмотрите с детьми.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Эта весёлая зарядка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тоже для вас.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http://qrcoder.ru/code/?https%3A%2F%2Fyoutu.be%2FL8F068e7S2A&amp;4&amp;0"/>
          <p:cNvPicPr/>
          <p:nvPr/>
        </p:nvPicPr>
        <p:blipFill>
          <a:blip r:embed="rId1" cstate="screen"/>
          <a:srcRect/>
          <a:stretch>
            <a:fillRect/>
          </a:stretch>
        </p:blipFill>
        <p:spPr bwMode="auto">
          <a:xfrm>
            <a:off x="6350630" y="2128158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qrcoder.ru/code/?https%3A%2F%2Fyoutu.be%2Fd7m6ZRfmuOE&amp;4&amp;0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713578" y="3194055"/>
            <a:ext cx="11334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qrcoder.ru/code/?https%3A%2F%2Fyoutu.be%2FXIMtJo6lmIM&amp;4&amp;0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23992" y="3789040"/>
            <a:ext cx="10953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http://qrcoder.ru/code/?https%3A%2F%2Fyoutu.be%2F7ELMG_9fVeY&amp;4&amp;0"/>
          <p:cNvPicPr/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146580" y="5301208"/>
            <a:ext cx="10572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64435" y="375285"/>
            <a:ext cx="3735705" cy="8896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Практика использования </a:t>
            </a:r>
            <a:r>
              <a:rPr lang="en-US" altLang="en-US"/>
              <a:t>Qr</a:t>
            </a:r>
            <a:r>
              <a:rPr lang="ru-RU" altLang="en-US"/>
              <a:t>-кода в ДОУ</a:t>
            </a:r>
            <a:endParaRPr lang="ru-RU" altLang="en-US"/>
          </a:p>
        </p:txBody>
      </p:sp>
      <p:sp>
        <p:nvSpPr>
          <p:cNvPr id="3" name="Блок-схема: завершение 2"/>
          <p:cNvSpPr/>
          <p:nvPr/>
        </p:nvSpPr>
        <p:spPr>
          <a:xfrm>
            <a:off x="2938145" y="1605280"/>
            <a:ext cx="2931160" cy="699135"/>
          </a:xfrm>
          <a:prstGeom prst="flowChartTermina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специалисты</a:t>
            </a:r>
            <a:endParaRPr lang="ru-RU" altLang="en-US"/>
          </a:p>
        </p:txBody>
      </p:sp>
      <p:sp>
        <p:nvSpPr>
          <p:cNvPr id="4" name="Стрелка вниз 3"/>
          <p:cNvSpPr/>
          <p:nvPr/>
        </p:nvSpPr>
        <p:spPr>
          <a:xfrm>
            <a:off x="4274185" y="1358900"/>
            <a:ext cx="258445" cy="2012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449705" y="2644775"/>
            <a:ext cx="6403975" cy="3426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endParaRPr lang="ru-RU" altLang="en-US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Изображение 6" descr="IMG_33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51265" y="302895"/>
            <a:ext cx="2847340" cy="404050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6215" y="4446905"/>
            <a:ext cx="2212340" cy="23114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305" y="1560195"/>
            <a:ext cx="2861945" cy="393192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106420"/>
            <a:ext cx="5582920" cy="323278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07335" y="461645"/>
            <a:ext cx="3735705" cy="8896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Практика использования </a:t>
            </a:r>
            <a:r>
              <a:rPr lang="en-US" altLang="en-US"/>
              <a:t>Qr</a:t>
            </a:r>
            <a:r>
              <a:rPr lang="ru-RU" altLang="en-US"/>
              <a:t>-кода в пространстве ДОУ</a:t>
            </a:r>
            <a:endParaRPr lang="ru-RU" altLang="en-US"/>
          </a:p>
        </p:txBody>
      </p:sp>
      <p:sp>
        <p:nvSpPr>
          <p:cNvPr id="5" name="Стрелка вниз 4"/>
          <p:cNvSpPr/>
          <p:nvPr/>
        </p:nvSpPr>
        <p:spPr>
          <a:xfrm>
            <a:off x="4465320" y="1449705"/>
            <a:ext cx="420370" cy="622300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356995" y="2170430"/>
            <a:ext cx="7026275" cy="2159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насыщают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дополнительные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образовательные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пространства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: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библиотеку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творческую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мастерскую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лего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-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комнату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а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также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музыкальный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физкультурный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залы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.</a:t>
            </a:r>
            <a:endParaRPr lang="en-US" altLang="ru-RU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indent="0">
              <a:buFont typeface="Wingdings" panose="05000000000000000000" charset="0"/>
              <a:buNone/>
            </a:pPr>
            <a:endParaRPr lang="ru-RU" altLang="en-US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Изображение 6" descr="3ba0395d-947a-4c4b-8cf7-f060c155da6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44865" y="374650"/>
            <a:ext cx="3218180" cy="241427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Изображение 2" descr="IMG_3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3415" y="3585845"/>
            <a:ext cx="3326130" cy="249491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Изображение 7" descr="IMG_33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55" y="3709035"/>
            <a:ext cx="3434715" cy="257619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0" name="Изображение 9" descr="IMG_336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7330" y="3569970"/>
            <a:ext cx="2592070" cy="28536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18398" y="594440"/>
            <a:ext cx="4050665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Преимущества </a:t>
            </a:r>
            <a:r>
              <a:rPr lang="en-US" sz="2800" b="1" dirty="0">
                <a:solidFill>
                  <a:srgbClr val="C00000"/>
                </a:solidFill>
              </a:rPr>
              <a:t>Qr</a:t>
            </a:r>
            <a:r>
              <a:rPr lang="ru-RU" sz="2800" b="1" dirty="0">
                <a:solidFill>
                  <a:srgbClr val="C00000"/>
                </a:solidFill>
              </a:rPr>
              <a:t>-кодов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397517" y="1268964"/>
          <a:ext cx="9202057" cy="4860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99591" y="829166"/>
            <a:ext cx="10198359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Результаты практики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119630" y="1598930"/>
            <a:ext cx="7672070" cy="75628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Созданная образовательная </a:t>
            </a:r>
            <a:r>
              <a:rPr lang="en-US" altLang="en-US"/>
              <a:t>цифровая</a:t>
            </a:r>
            <a:r>
              <a:rPr lang="en-US" altLang="ru-RU"/>
              <a:t> </a:t>
            </a:r>
            <a:r>
              <a:rPr lang="en-US" altLang="en-US"/>
              <a:t>среда</a:t>
            </a:r>
            <a:r>
              <a:rPr lang="en-US" altLang="ru-RU"/>
              <a:t> </a:t>
            </a:r>
            <a:r>
              <a:rPr lang="en-US" altLang="en-US"/>
              <a:t>вызывает</a:t>
            </a:r>
            <a:r>
              <a:rPr lang="en-US" altLang="ru-RU"/>
              <a:t> </a:t>
            </a:r>
            <a:r>
              <a:rPr lang="en-US" altLang="en-US"/>
              <a:t>интерес</a:t>
            </a:r>
            <a:r>
              <a:rPr lang="en-US" altLang="ru-RU"/>
              <a:t> </a:t>
            </a:r>
            <a:r>
              <a:rPr lang="en-US" altLang="en-US"/>
              <a:t>у</a:t>
            </a:r>
            <a:r>
              <a:rPr lang="en-US" altLang="ru-RU"/>
              <a:t> </a:t>
            </a:r>
            <a:r>
              <a:rPr lang="en-US" altLang="en-US"/>
              <a:t>детей</a:t>
            </a:r>
            <a:r>
              <a:rPr lang="en-US" altLang="ru-RU"/>
              <a:t> </a:t>
            </a:r>
            <a:r>
              <a:rPr lang="en-US" altLang="en-US"/>
              <a:t>к</a:t>
            </a:r>
            <a:r>
              <a:rPr lang="en-US" altLang="ru-RU"/>
              <a:t> </a:t>
            </a:r>
            <a:r>
              <a:rPr lang="en-US" altLang="en-US"/>
              <a:t>получению</a:t>
            </a:r>
            <a:r>
              <a:rPr lang="en-US" altLang="ru-RU"/>
              <a:t> </a:t>
            </a:r>
            <a:r>
              <a:rPr lang="en-US" altLang="en-US"/>
              <a:t>новой</a:t>
            </a:r>
            <a:r>
              <a:rPr lang="en-US" altLang="ru-RU"/>
              <a:t> </a:t>
            </a:r>
            <a:r>
              <a:rPr lang="en-US" altLang="en-US"/>
              <a:t>информации</a:t>
            </a:r>
            <a:r>
              <a:rPr lang="en-US" altLang="ru-RU"/>
              <a:t> </a:t>
            </a:r>
            <a:r>
              <a:rPr lang="en-US" altLang="en-US"/>
              <a:t>в</a:t>
            </a:r>
            <a:r>
              <a:rPr lang="en-US" altLang="ru-RU"/>
              <a:t> </a:t>
            </a:r>
            <a:r>
              <a:rPr lang="en-US" altLang="en-US"/>
              <a:t>разных</a:t>
            </a:r>
            <a:r>
              <a:rPr lang="en-US" altLang="ru-RU"/>
              <a:t> </a:t>
            </a:r>
            <a:r>
              <a:rPr lang="en-US" altLang="en-US"/>
              <a:t>видах</a:t>
            </a:r>
            <a:r>
              <a:rPr lang="en-US" altLang="ru-RU"/>
              <a:t> </a:t>
            </a:r>
            <a:r>
              <a:rPr lang="en-US" altLang="en-US"/>
              <a:t>деятельности</a:t>
            </a:r>
            <a:r>
              <a:rPr lang="en-US" altLang="ru-RU"/>
              <a:t>.</a:t>
            </a:r>
            <a:endParaRPr lang="en-US" alt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553970" y="2558415"/>
            <a:ext cx="7672070" cy="75628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 smtClean="0"/>
              <a:t>У</a:t>
            </a:r>
            <a:r>
              <a:rPr lang="en-US" altLang="ru-RU" dirty="0" smtClean="0"/>
              <a:t> </a:t>
            </a:r>
            <a:r>
              <a:rPr lang="en-US" altLang="en-US" dirty="0" err="1"/>
              <a:t>детей</a:t>
            </a:r>
            <a:r>
              <a:rPr lang="en-US" altLang="ru-RU" dirty="0"/>
              <a:t> </a:t>
            </a:r>
            <a:r>
              <a:rPr lang="en-US" altLang="en-US" dirty="0" err="1"/>
              <a:t>сформирован</a:t>
            </a:r>
            <a:r>
              <a:rPr lang="en-US" altLang="ru-RU" dirty="0"/>
              <a:t> </a:t>
            </a:r>
            <a:r>
              <a:rPr lang="en-US" altLang="en-US" dirty="0" err="1"/>
              <a:t>навык</a:t>
            </a:r>
            <a:r>
              <a:rPr lang="en-US" altLang="ru-RU" dirty="0"/>
              <a:t> </a:t>
            </a:r>
            <a:r>
              <a:rPr lang="en-US" altLang="en-US" dirty="0" err="1"/>
              <a:t>работы</a:t>
            </a:r>
            <a:r>
              <a:rPr lang="en-US" altLang="ru-RU" dirty="0"/>
              <a:t> </a:t>
            </a:r>
            <a:r>
              <a:rPr lang="en-US" altLang="en-US" dirty="0"/>
              <a:t>с</a:t>
            </a:r>
            <a:r>
              <a:rPr lang="en-US" altLang="ru-RU" dirty="0"/>
              <a:t> </a:t>
            </a:r>
            <a:r>
              <a:rPr lang="en-US" altLang="en-US" dirty="0" err="1"/>
              <a:t>цифровыми</a:t>
            </a:r>
            <a:r>
              <a:rPr lang="en-US" altLang="ru-RU" dirty="0"/>
              <a:t> </a:t>
            </a:r>
            <a:r>
              <a:rPr lang="en-US" altLang="en-US" dirty="0" err="1"/>
              <a:t>средствами</a:t>
            </a:r>
            <a:r>
              <a:rPr lang="en-US" altLang="ru-RU" dirty="0"/>
              <a:t>.</a:t>
            </a:r>
            <a:endParaRPr lang="en-US" alt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06725" y="3517900"/>
            <a:ext cx="7672070" cy="75628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/>
              <a:t>Дети</a:t>
            </a:r>
            <a:r>
              <a:rPr lang="en-US" altLang="ru-RU"/>
              <a:t> </a:t>
            </a:r>
            <a:r>
              <a:rPr lang="en-US" altLang="en-US"/>
              <a:t>проявляют</a:t>
            </a:r>
            <a:r>
              <a:rPr lang="en-US" altLang="ru-RU"/>
              <a:t> </a:t>
            </a:r>
            <a:r>
              <a:rPr lang="en-US" altLang="en-US"/>
              <a:t>инициативность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самостоятельность</a:t>
            </a:r>
            <a:r>
              <a:rPr lang="en-US" altLang="ru-RU"/>
              <a:t>, </a:t>
            </a:r>
            <a:r>
              <a:rPr lang="en-US" altLang="en-US"/>
              <a:t>декодируя</a:t>
            </a:r>
            <a:r>
              <a:rPr lang="en-US" altLang="ru-RU"/>
              <a:t> </a:t>
            </a:r>
            <a:r>
              <a:rPr lang="en-US" altLang="en-US"/>
              <a:t>информацию</a:t>
            </a:r>
            <a:r>
              <a:rPr lang="en-US" altLang="ru-RU"/>
              <a:t> </a:t>
            </a:r>
            <a:r>
              <a:rPr lang="en-US" altLang="en-US"/>
              <a:t>и</a:t>
            </a:r>
            <a:r>
              <a:rPr lang="en-US" altLang="ru-RU"/>
              <a:t> </a:t>
            </a:r>
            <a:r>
              <a:rPr lang="en-US" altLang="en-US"/>
              <a:t>наполняя</a:t>
            </a:r>
            <a:r>
              <a:rPr lang="en-US" altLang="ru-RU"/>
              <a:t> </a:t>
            </a:r>
            <a:r>
              <a:rPr lang="en-US" altLang="en-US"/>
              <a:t>ею</a:t>
            </a:r>
            <a:r>
              <a:rPr lang="en-US" altLang="ru-RU"/>
              <a:t> </a:t>
            </a:r>
            <a:r>
              <a:rPr lang="en-US" altLang="en-US"/>
              <a:t>различные</a:t>
            </a:r>
            <a:r>
              <a:rPr lang="en-US" altLang="ru-RU"/>
              <a:t> </a:t>
            </a:r>
            <a:r>
              <a:rPr lang="en-US" altLang="en-US"/>
              <a:t>центры</a:t>
            </a:r>
            <a:r>
              <a:rPr lang="en-US" altLang="ru-RU"/>
              <a:t> </a:t>
            </a:r>
            <a:r>
              <a:rPr lang="en-US" altLang="en-US"/>
              <a:t>активности</a:t>
            </a:r>
            <a:r>
              <a:rPr lang="en-US" altLang="ru-RU"/>
              <a:t>.</a:t>
            </a:r>
            <a:endParaRPr lang="en-US" alt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354070" y="4477385"/>
            <a:ext cx="7672070" cy="10280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dirty="0" err="1" smtClean="0"/>
              <a:t>Родители</a:t>
            </a:r>
            <a:r>
              <a:rPr lang="en-US" altLang="ru-RU" dirty="0" smtClean="0"/>
              <a:t> </a:t>
            </a:r>
            <a:r>
              <a:rPr lang="en-US" altLang="en-US" dirty="0" err="1"/>
              <a:t>являются</a:t>
            </a:r>
            <a:r>
              <a:rPr lang="en-US" altLang="ru-RU" dirty="0"/>
              <a:t> </a:t>
            </a:r>
            <a:r>
              <a:rPr lang="en-US" altLang="en-US" dirty="0" err="1"/>
              <a:t>полноправными</a:t>
            </a:r>
            <a:r>
              <a:rPr lang="en-US" altLang="ru-RU" dirty="0"/>
              <a:t> </a:t>
            </a:r>
            <a:r>
              <a:rPr lang="en-US" altLang="en-US" dirty="0" err="1"/>
              <a:t>участниками</a:t>
            </a:r>
            <a:r>
              <a:rPr lang="en-US" altLang="ru-RU" dirty="0"/>
              <a:t> </a:t>
            </a:r>
            <a:r>
              <a:rPr lang="en-US" altLang="en-US" dirty="0" err="1"/>
              <a:t>образовательного</a:t>
            </a:r>
            <a:r>
              <a:rPr lang="en-US" altLang="ru-RU" dirty="0"/>
              <a:t> </a:t>
            </a:r>
            <a:r>
              <a:rPr lang="en-US" altLang="en-US" dirty="0" err="1"/>
              <a:t>процесса</a:t>
            </a:r>
            <a:r>
              <a:rPr lang="en-US" altLang="ru-RU" dirty="0"/>
              <a:t>; </a:t>
            </a:r>
            <a:r>
              <a:rPr lang="en-US" altLang="en-US" dirty="0" err="1"/>
              <a:t>ознакомлены</a:t>
            </a:r>
            <a:r>
              <a:rPr lang="en-US" altLang="ru-RU" dirty="0"/>
              <a:t> </a:t>
            </a:r>
            <a:r>
              <a:rPr lang="en-US" altLang="en-US" dirty="0"/>
              <a:t>с</a:t>
            </a:r>
            <a:r>
              <a:rPr lang="en-US" altLang="ru-RU" dirty="0"/>
              <a:t> </a:t>
            </a:r>
            <a:r>
              <a:rPr lang="en-US" altLang="en-US" dirty="0" err="1"/>
              <a:t>необходимой</a:t>
            </a:r>
            <a:r>
              <a:rPr lang="en-US" altLang="ru-RU" dirty="0"/>
              <a:t> </a:t>
            </a:r>
            <a:r>
              <a:rPr lang="en-US" altLang="en-US" dirty="0" err="1"/>
              <a:t>информацией</a:t>
            </a:r>
            <a:r>
              <a:rPr lang="en-US" altLang="ru-RU" dirty="0"/>
              <a:t> </a:t>
            </a:r>
            <a:r>
              <a:rPr lang="en-US" altLang="en-US" dirty="0"/>
              <a:t>и</a:t>
            </a:r>
            <a:r>
              <a:rPr lang="en-US" altLang="ru-RU" dirty="0"/>
              <a:t> </a:t>
            </a:r>
            <a:r>
              <a:rPr lang="en-US" altLang="en-US" dirty="0" err="1"/>
              <a:t>владеют</a:t>
            </a:r>
            <a:r>
              <a:rPr lang="en-US" altLang="ru-RU" dirty="0"/>
              <a:t> </a:t>
            </a:r>
            <a:r>
              <a:rPr lang="en-US" altLang="en-US" dirty="0" err="1"/>
              <a:t>материалами</a:t>
            </a:r>
            <a:r>
              <a:rPr lang="en-US" altLang="ru-RU" dirty="0"/>
              <a:t> </a:t>
            </a:r>
            <a:r>
              <a:rPr lang="en-US" altLang="en-US" dirty="0" err="1"/>
              <a:t>для</a:t>
            </a:r>
            <a:r>
              <a:rPr lang="en-US" altLang="ru-RU" dirty="0"/>
              <a:t> </a:t>
            </a:r>
            <a:r>
              <a:rPr lang="en-US" altLang="en-US" dirty="0" err="1"/>
              <a:t>занятий</a:t>
            </a:r>
            <a:r>
              <a:rPr lang="en-US" altLang="ru-RU" dirty="0"/>
              <a:t> </a:t>
            </a:r>
            <a:r>
              <a:rPr lang="en-US" altLang="en-US" dirty="0"/>
              <a:t>с</a:t>
            </a:r>
            <a:r>
              <a:rPr lang="en-US" altLang="ru-RU" dirty="0"/>
              <a:t> </a:t>
            </a:r>
            <a:r>
              <a:rPr lang="en-US" altLang="en-US" dirty="0" err="1"/>
              <a:t>детьми</a:t>
            </a:r>
            <a:r>
              <a:rPr lang="en-US" altLang="ru-RU" dirty="0"/>
              <a:t>.</a:t>
            </a:r>
            <a:endParaRPr lang="en-US" alt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65918" y="511924"/>
            <a:ext cx="7819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Способы/средства/инструменты измерения результатов образовательной практики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794510" y="1770380"/>
            <a:ext cx="9453880" cy="235902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4000"/>
              </a:lnSpc>
            </a:pPr>
            <a:r>
              <a:rPr lang="ru-RU" sz="2400">
                <a:solidFill>
                  <a:schemeClr val="tx1"/>
                </a:solidFill>
                <a:ea typeface="Arial" panose="020B0604020202020204"/>
                <a:cs typeface="+mn-lt"/>
              </a:rPr>
              <a:t>  </a:t>
            </a:r>
            <a:r>
              <a:rPr sz="2000">
                <a:solidFill>
                  <a:schemeClr val="tx1"/>
                </a:solidFill>
                <a:ea typeface="Arial" panose="020B0604020202020204"/>
                <a:cs typeface="+mn-lt"/>
              </a:rPr>
              <a:t>Эффективность применения QR-кодов можно оценить по росту интереса детей к данной технологии. Дети с интересом участвуют в мероприятиях, включающих QR-коды, самостоятельно считывают их и получают разнообразный результат в виде изображений, заданий, текстовых инструкций, мультфильмов.</a:t>
            </a:r>
            <a:endParaRPr sz="24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endParaRPr sz="20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r>
              <a:rPr sz="2000">
                <a:solidFill>
                  <a:schemeClr val="tx1"/>
                </a:solidFill>
                <a:ea typeface="Arial" panose="020B0604020202020204"/>
                <a:cs typeface="+mn-lt"/>
              </a:rPr>
              <a:t>100 % детей умеют считывать Qr-код.</a:t>
            </a:r>
            <a:endParaRPr sz="20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r>
              <a:rPr lang="ru-RU" sz="2000">
                <a:solidFill>
                  <a:schemeClr val="tx1"/>
                </a:solidFill>
                <a:ea typeface="Arial" panose="020B0604020202020204"/>
                <a:cs typeface="+mn-lt"/>
              </a:rPr>
              <a:t> </a:t>
            </a:r>
            <a:endParaRPr lang="ru-RU" sz="20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r>
              <a:rPr lang="ru-RU" sz="2000">
                <a:solidFill>
                  <a:schemeClr val="tx1"/>
                </a:solidFill>
                <a:ea typeface="Arial" panose="020B0604020202020204"/>
                <a:cs typeface="+mn-lt"/>
              </a:rPr>
              <a:t>   Результаты анкетирования среди родителей показало:</a:t>
            </a:r>
            <a:endParaRPr lang="ru-RU" sz="20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r>
              <a:rPr lang="ru-RU" sz="2000">
                <a:solidFill>
                  <a:schemeClr val="tx1"/>
                </a:solidFill>
                <a:ea typeface="Arial" panose="020B0604020202020204"/>
                <a:cs typeface="+mn-lt"/>
              </a:rPr>
              <a:t>100 % родителей пользуются </a:t>
            </a:r>
            <a:r>
              <a:rPr sz="2000">
                <a:ea typeface="Arial" panose="020B0604020202020204"/>
                <a:cs typeface="+mn-lt"/>
                <a:sym typeface="+mn-ea"/>
              </a:rPr>
              <a:t>Qr-код</a:t>
            </a:r>
            <a:r>
              <a:rPr lang="ru-RU" sz="2000">
                <a:ea typeface="Arial" panose="020B0604020202020204"/>
                <a:cs typeface="+mn-lt"/>
                <a:sym typeface="+mn-ea"/>
              </a:rPr>
              <a:t>ами. </a:t>
            </a:r>
            <a:endParaRPr lang="ru-RU" sz="2000">
              <a:ea typeface="Arial" panose="020B0604020202020204"/>
              <a:cs typeface="+mn-lt"/>
              <a:sym typeface="+mn-ea"/>
            </a:endParaRPr>
          </a:p>
          <a:p>
            <a:pPr defTabSz="266700">
              <a:lnSpc>
                <a:spcPct val="114000"/>
              </a:lnSpc>
            </a:pPr>
            <a:r>
              <a:rPr lang="ru-RU" sz="2000">
                <a:ea typeface="Arial" panose="020B0604020202020204"/>
                <a:cs typeface="+mn-lt"/>
                <a:sym typeface="+mn-ea"/>
              </a:rPr>
              <a:t>100 % родителей считают удобным получать информацию через </a:t>
            </a:r>
            <a:r>
              <a:rPr sz="2000">
                <a:ea typeface="Arial" panose="020B0604020202020204"/>
                <a:cs typeface="+mn-lt"/>
                <a:sym typeface="+mn-ea"/>
              </a:rPr>
              <a:t>Qr-код.</a:t>
            </a:r>
            <a:endParaRPr sz="2000">
              <a:ea typeface="Arial" panose="020B0604020202020204"/>
              <a:cs typeface="+mn-lt"/>
              <a:sym typeface="+mn-ea"/>
            </a:endParaRPr>
          </a:p>
          <a:p>
            <a:pPr defTabSz="266700">
              <a:lnSpc>
                <a:spcPct val="114000"/>
              </a:lnSpc>
            </a:pPr>
            <a:r>
              <a:rPr lang="ru-RU" sz="2000">
                <a:ea typeface="Arial" panose="020B0604020202020204"/>
                <a:cs typeface="+mn-lt"/>
                <a:sym typeface="+mn-ea"/>
              </a:rPr>
              <a:t>85 % родителей используют предложенные </a:t>
            </a:r>
            <a:r>
              <a:rPr sz="2000">
                <a:ea typeface="Arial" panose="020B0604020202020204"/>
                <a:cs typeface="+mn-lt"/>
                <a:sym typeface="+mn-ea"/>
              </a:rPr>
              <a:t>Qr-код</a:t>
            </a:r>
            <a:r>
              <a:rPr lang="ru-RU" sz="2000">
                <a:ea typeface="Arial" panose="020B0604020202020204"/>
                <a:cs typeface="+mn-lt"/>
                <a:sym typeface="+mn-ea"/>
              </a:rPr>
              <a:t>ы для занятий с детьми.</a:t>
            </a:r>
            <a:endParaRPr lang="ru-RU" sz="2000">
              <a:ea typeface="Arial" panose="020B0604020202020204"/>
              <a:cs typeface="+mn-lt"/>
              <a:sym typeface="+mn-ea"/>
            </a:endParaRPr>
          </a:p>
          <a:p>
            <a:pPr defTabSz="266700">
              <a:lnSpc>
                <a:spcPct val="114000"/>
              </a:lnSpc>
            </a:pPr>
            <a:endParaRPr sz="2000">
              <a:ea typeface="Arial" panose="020B0604020202020204"/>
              <a:cs typeface="+mn-lt"/>
              <a:sym typeface="+mn-ea"/>
            </a:endParaRPr>
          </a:p>
          <a:p>
            <a:pPr defTabSz="266700">
              <a:lnSpc>
                <a:spcPct val="114000"/>
              </a:lnSpc>
            </a:pPr>
            <a:endParaRPr lang="ru-RU" sz="2000">
              <a:ea typeface="Arial" panose="020B0604020202020204"/>
              <a:cs typeface="+mn-lt"/>
              <a:sym typeface="+mn-ea"/>
            </a:endParaRPr>
          </a:p>
          <a:p>
            <a:pPr defTabSz="266700">
              <a:lnSpc>
                <a:spcPct val="114000"/>
              </a:lnSpc>
            </a:pPr>
            <a:endParaRPr sz="2000">
              <a:solidFill>
                <a:schemeClr val="tx1"/>
              </a:solidFill>
              <a:ea typeface="Arial" panose="020B0604020202020204"/>
              <a:cs typeface="+mn-lt"/>
            </a:endParaRPr>
          </a:p>
          <a:p>
            <a:pPr defTabSz="266700">
              <a:lnSpc>
                <a:spcPct val="114000"/>
              </a:lnSpc>
            </a:pPr>
            <a:endParaRPr lang="ru-RU" sz="2000">
              <a:solidFill>
                <a:schemeClr val="tx1"/>
              </a:solidFill>
              <a:ea typeface="Arial" panose="020B0604020202020204"/>
              <a:cs typeface="+mn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2543175" y="821690"/>
            <a:ext cx="7449185" cy="713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sym typeface="+mn-ea"/>
              </a:rPr>
              <a:t>Практические советы для реализации практики </a:t>
            </a:r>
            <a:endParaRPr lang="ru-RU" altLang="en-US" sz="2400" b="1" dirty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576070" y="1943100"/>
            <a:ext cx="1012761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§"/>
            </a:pPr>
            <a:r>
              <a:rPr lang="ru-RU" altLang="en-US" sz="2800">
                <a:cs typeface="+mn-lt"/>
              </a:rPr>
              <a:t>создавайте </a:t>
            </a:r>
            <a:r>
              <a:rPr lang="en-US" altLang="en-US" sz="2800">
                <a:cs typeface="+mn-lt"/>
              </a:rPr>
              <a:t>Qr-</a:t>
            </a:r>
            <a:r>
              <a:rPr lang="ru-RU" altLang="en-US" sz="2800">
                <a:cs typeface="+mn-lt"/>
              </a:rPr>
              <a:t>коды только на проверенных сайтах, во избежание потери информации;</a:t>
            </a:r>
            <a:endParaRPr lang="ru-RU" altLang="en-US" sz="2800">
              <a:cs typeface="+mn-lt"/>
            </a:endParaRPr>
          </a:p>
          <a:p>
            <a:pPr indent="0">
              <a:buFont typeface="Wingdings" panose="05000000000000000000" charset="0"/>
              <a:buNone/>
            </a:pPr>
            <a:endParaRPr lang="ru-RU" altLang="en-US" sz="2800">
              <a:cs typeface="+mn-lt"/>
            </a:endParaRPr>
          </a:p>
          <a:p>
            <a:pPr marL="285750" indent="-285750">
              <a:buFont typeface="Wingdings" panose="05000000000000000000" charset="0"/>
              <a:buChar char="§"/>
            </a:pPr>
            <a:r>
              <a:rPr lang="ru-RU" altLang="en-US" sz="2800">
                <a:cs typeface="+mn-lt"/>
              </a:rPr>
              <a:t> при работе детьми с цифровыми средствами будьте уверены, в том что, доступ в интернет ограничен (дети имеют доступ в сети интернет только к закодированной вами информации) </a:t>
            </a:r>
            <a:endParaRPr lang="ru-RU" altLang="en-US" sz="2800">
              <a:cs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94114" y="489772"/>
            <a:ext cx="9293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Проблемы, трудности в реализации практики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2169886" y="751382"/>
          <a:ext cx="877492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4085" y="265430"/>
            <a:ext cx="326961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</a:rPr>
              <a:t>Целевая</a:t>
            </a:r>
            <a:r>
              <a:rPr lang="en-US" altLang="ru-RU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>
                <a:solidFill>
                  <a:srgbClr val="C00000"/>
                </a:solidFill>
              </a:rPr>
              <a:t>аудитория</a:t>
            </a:r>
            <a:endParaRPr lang="en-US" alt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78070" y="1094740"/>
            <a:ext cx="3001645" cy="1673225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>
                <a:solidFill>
                  <a:schemeClr val="bg1"/>
                </a:solidFill>
              </a:rPr>
              <a:t>Образовательная деятельность практики направлена на </a:t>
            </a:r>
            <a:endParaRPr lang="ru-RU" altLang="en-US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11630" y="3698875"/>
            <a:ext cx="2154555" cy="164465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воспитанников</a:t>
            </a:r>
            <a:endParaRPr lang="ru-RU" altLang="en-US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32275" y="3698875"/>
            <a:ext cx="2144395" cy="164465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родителей</a:t>
            </a:r>
            <a:endParaRPr lang="ru-RU" alt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42760" y="3698875"/>
            <a:ext cx="2144395" cy="164465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воспитателей</a:t>
            </a:r>
            <a:endParaRPr lang="ru-RU" alt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453245" y="3698875"/>
            <a:ext cx="2144395" cy="1644650"/>
          </a:xfrm>
          <a:prstGeom prst="roundRect">
            <a:avLst/>
          </a:prstGeom>
        </p:spPr>
        <p:style>
          <a:lnRef idx="0">
            <a:srgbClr val="FFFFFF"/>
          </a:lnRef>
          <a:fillRef idx="1">
            <a:schemeClr val="accent2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  <a:p>
            <a:pPr algn="ctr"/>
            <a:r>
              <a:rPr lang="ru-RU" altLang="en-US"/>
              <a:t>специалистов</a:t>
            </a:r>
            <a:endParaRPr lang="ru-RU" altLang="en-US"/>
          </a:p>
          <a:p>
            <a:pPr algn="ctr"/>
            <a:endParaRPr lang="ru-RU" altLang="en-US"/>
          </a:p>
        </p:txBody>
      </p:sp>
      <p:cxnSp>
        <p:nvCxnSpPr>
          <p:cNvPr id="12" name="Соединительная линия уступом 11"/>
          <p:cNvCxnSpPr/>
          <p:nvPr/>
        </p:nvCxnSpPr>
        <p:spPr>
          <a:xfrm>
            <a:off x="7731125" y="1931670"/>
            <a:ext cx="2794635" cy="176720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stCxn id="6" idx="1"/>
            <a:endCxn id="7" idx="0"/>
          </p:cNvCxnSpPr>
          <p:nvPr/>
        </p:nvCxnSpPr>
        <p:spPr>
          <a:xfrm rot="10800000" flipV="1">
            <a:off x="2688590" y="1931035"/>
            <a:ext cx="2188845" cy="176720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2"/>
            <a:endCxn id="8" idx="0"/>
          </p:cNvCxnSpPr>
          <p:nvPr/>
        </p:nvCxnSpPr>
        <p:spPr>
          <a:xfrm flipH="1">
            <a:off x="5304790" y="2767965"/>
            <a:ext cx="1074420" cy="930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6" idx="2"/>
            <a:endCxn id="9" idx="0"/>
          </p:cNvCxnSpPr>
          <p:nvPr/>
        </p:nvCxnSpPr>
        <p:spPr>
          <a:xfrm>
            <a:off x="6379210" y="2767965"/>
            <a:ext cx="1536065" cy="9309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30221" y="1762542"/>
            <a:ext cx="9965094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практики на личном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" action="ppaction://hlinkfile"/>
              </a:rPr>
              <a:t>сайте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</a:t>
            </a:r>
            <a:r>
              <a:rPr lang="en-US" alt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file"/>
              </a:rPr>
              <a:t>фестиваль</a:t>
            </a:r>
            <a:r>
              <a:rPr lang="en-US" alt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инновационных</a:t>
            </a:r>
            <a:r>
              <a:rPr lang="en-US" alt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</a:t>
            </a:r>
            <a:r>
              <a:rPr lang="en-US" alt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</a:t>
            </a:r>
            <a:r>
              <a:rPr lang="en-US" altLang="ru-RU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- 2024</a:t>
            </a:r>
            <a:r>
              <a:rPr lang="ru-RU" altLang="en-US" sz="32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altLang="ru-RU" sz="320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публикация в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file"/>
              </a:rPr>
              <a:t>сборнике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методических материалов по итогам 2023-2024 учебного года</a:t>
            </a:r>
            <a:endParaRPr lang="ru-RU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file"/>
              </a:rPr>
              <a:t>видеоматериалы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file"/>
              </a:rPr>
              <a:t>свидетельство о публикации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tooltip="" action="ppaction://hlinkfile"/>
              </a:rPr>
              <a:t>презентация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94080" y="575779"/>
            <a:ext cx="78059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Публикации материалов по теме реализуемой практики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715135" y="639445"/>
            <a:ext cx="9582785" cy="6489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defTabSz="266700">
              <a:lnSpc>
                <a:spcPct val="114000"/>
              </a:lnSpc>
            </a:pPr>
            <a:r>
              <a:rPr lang="ru-RU" sz="2800" b="1">
                <a:solidFill>
                  <a:srgbClr val="C00000"/>
                </a:solidFill>
                <a:ea typeface="Times New Roman" panose="02020603050405020304"/>
                <a:cs typeface="+mn-lt"/>
              </a:rPr>
              <a:t>А</a:t>
            </a:r>
            <a:r>
              <a:rPr sz="2800" b="1">
                <a:solidFill>
                  <a:srgbClr val="C00000"/>
                </a:solidFill>
                <a:ea typeface="Times New Roman" panose="02020603050405020304"/>
                <a:cs typeface="+mn-lt"/>
              </a:rPr>
              <a:t>ктуальность</a:t>
            </a:r>
            <a:endParaRPr sz="2800" b="1">
              <a:solidFill>
                <a:srgbClr val="C00000"/>
              </a:solidFill>
              <a:ea typeface="Times New Roman" panose="02020603050405020304"/>
              <a:cs typeface="+mn-lt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616710" y="1768475"/>
            <a:ext cx="9799955" cy="4093845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66700">
              <a:lnSpc>
                <a:spcPct val="114000"/>
              </a:lnSpc>
            </a:pPr>
            <a:r>
              <a:rPr lang="en-US" sz="16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  </a:t>
            </a:r>
            <a:r>
              <a:rPr sz="20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Цифровые средства коммуникации прочно утвердились в нашей жизни, вошли в повседневную жизнь детей, которые имеют прямой доступ к цифровой технике дома, в магазине, в библиотеке, в музее. Техника, как и все, что связано с миром взрослых, вызывает у детей любопытство.</a:t>
            </a:r>
            <a:r>
              <a:rPr sz="2000">
                <a:latin typeface="Times New Roman" panose="02020603050405020304"/>
                <a:ea typeface="Calibri" panose="020F0502020204030204"/>
              </a:rPr>
              <a:t> Одной из технологий, которую я использую в своей работе является технология Qr-код. Считаю, что применяя QR-код в дошкольном учреждении, я повышаю интерес детей к данной технологии, они готовятся к навыкам </a:t>
            </a:r>
            <a:r>
              <a:rPr sz="20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</a:rPr>
              <a:t>жизни в новую цифровую эпоху</a:t>
            </a:r>
            <a:r>
              <a:rPr sz="1600">
                <a:solidFill>
                  <a:schemeClr val="tx1"/>
                </a:solidFill>
                <a:latin typeface="Times New Roman" panose="02020603050405020304"/>
                <a:ea typeface="Calibri" panose="020F0502020204030204"/>
              </a:rPr>
              <a:t>. </a:t>
            </a:r>
            <a:endParaRPr sz="1600">
              <a:solidFill>
                <a:schemeClr val="tx1"/>
              </a:solidFill>
              <a:latin typeface="Times New Roman" panose="02020603050405020304"/>
              <a:ea typeface="Calibri" panose="020F0502020204030204"/>
            </a:endParaRPr>
          </a:p>
        </p:txBody>
      </p:sp>
      <p:pic>
        <p:nvPicPr>
          <p:cNvPr id="5" name="Изображение 4"/>
          <p:cNvPicPr/>
          <p:nvPr/>
        </p:nvPicPr>
        <p:blipFill>
          <a:blip r:embed="rId1"/>
          <a:stretch>
            <a:fillRect/>
          </a:stretch>
        </p:blipFill>
        <p:spPr>
          <a:xfrm>
            <a:off x="5992495" y="4483735"/>
            <a:ext cx="3083560" cy="186436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1506855" y="1814830"/>
            <a:ext cx="10116820" cy="38030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0" indent="0">
              <a:buNone/>
            </a:pPr>
            <a:endParaRPr lang="ru-RU" altLang="en-US" sz="3200">
              <a:sym typeface="+mn-ea"/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3240" y="394335"/>
            <a:ext cx="9659620" cy="606933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57b03295ba9d5068cf50a43195e594e0d0"/>
          <p:cNvPicPr>
            <a:picLocks noChangeAspect="1"/>
          </p:cNvPicPr>
          <p:nvPr/>
        </p:nvPicPr>
        <p:blipFill>
          <a:blip r:embed="rId1"/>
          <a:srcRect l="7102" t="18002" r="7793" b="11205"/>
          <a:stretch>
            <a:fillRect/>
          </a:stretch>
        </p:blipFill>
        <p:spPr>
          <a:xfrm>
            <a:off x="1986280" y="1742440"/>
            <a:ext cx="8475980" cy="4721860"/>
          </a:xfrm>
          <a:prstGeom prst="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048000" y="523875"/>
            <a:ext cx="609600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sym typeface="+mn-ea"/>
              </a:rPr>
              <a:t>Как создать </a:t>
            </a:r>
            <a:r>
              <a:rPr lang="en-US" sz="4000" b="1" dirty="0">
                <a:solidFill>
                  <a:srgbClr val="C00000"/>
                </a:solidFill>
                <a:sym typeface="+mn-ea"/>
              </a:rPr>
              <a:t>Qr - </a:t>
            </a:r>
            <a:r>
              <a:rPr lang="ru-RU" sz="4000" b="1" dirty="0">
                <a:solidFill>
                  <a:srgbClr val="C00000"/>
                </a:solidFill>
                <a:sym typeface="+mn-ea"/>
              </a:rPr>
              <a:t>код?</a:t>
            </a:r>
            <a:r>
              <a:rPr lang="ru-RU" sz="2400" b="1" dirty="0">
                <a:solidFill>
                  <a:srgbClr val="C00000"/>
                </a:solidFill>
                <a:sym typeface="+mn-ea"/>
              </a:rPr>
              <a:t>  </a:t>
            </a:r>
            <a:endParaRPr lang="ru-RU" altLang="en-US" sz="2400" b="1" dirty="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е поле 1"/>
          <p:cNvSpPr txBox="1"/>
          <p:nvPr/>
        </p:nvSpPr>
        <p:spPr>
          <a:xfrm>
            <a:off x="1537970" y="374015"/>
            <a:ext cx="9937750" cy="550735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just" defTabSz="266700">
              <a:lnSpc>
                <a:spcPct val="114000"/>
              </a:lnSpc>
            </a:pPr>
            <a:r>
              <a:rPr sz="2400" u="sng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Цель практики</a:t>
            </a:r>
            <a:r>
              <a:rPr sz="2400">
                <a:solidFill>
                  <a:srgbClr val="0C0C0C"/>
                </a:solidFill>
                <a:latin typeface="Times New Roman" panose="02020603050405020304"/>
                <a:ea typeface="Calibri" panose="020F0502020204030204"/>
              </a:rPr>
              <a:t> – </a:t>
            </a:r>
            <a:r>
              <a:rPr sz="2400">
                <a:latin typeface="Times New Roman" panose="02020603050405020304"/>
                <a:ea typeface="Calibri" panose="020F0502020204030204"/>
              </a:rPr>
              <a:t>создание образовательной среды ДОУ с элементами цифровизации для получения и эффективного использования информации всеми участниками образовательного процесса.</a:t>
            </a:r>
            <a:endParaRPr sz="2400"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14000"/>
              </a:lnSpc>
            </a:pPr>
            <a:endParaRPr sz="240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algn="just" defTabSz="266700">
              <a:lnSpc>
                <a:spcPct val="114000"/>
              </a:lnSpc>
            </a:pPr>
            <a:r>
              <a:rPr sz="2400">
                <a:solidFill>
                  <a:srgbClr val="FF0000"/>
                </a:solidFill>
                <a:latin typeface="Times New Roman" panose="02020603050405020304"/>
                <a:ea typeface="Calibri" panose="020F0502020204030204"/>
              </a:rPr>
              <a:t>Задачи:</a:t>
            </a:r>
            <a:endParaRPr sz="2400">
              <a:solidFill>
                <a:srgbClr val="FF0000"/>
              </a:solidFill>
              <a:latin typeface="Times New Roman" panose="02020603050405020304"/>
              <a:ea typeface="Calibri" panose="020F0502020204030204"/>
            </a:endParaRPr>
          </a:p>
          <a:p>
            <a:pPr marL="285750" indent="-285750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2400">
                <a:latin typeface="Times New Roman" panose="02020603050405020304"/>
                <a:ea typeface="SimSun" panose="02010600030101010101" pitchFamily="2" charset="-122"/>
              </a:rPr>
              <a:t>внедрить в образовательную среду новые информационно-коммуникационные технологии (</a:t>
            </a:r>
            <a:r>
              <a:rPr sz="2400">
                <a:solidFill>
                  <a:srgbClr val="000000"/>
                </a:solidFill>
                <a:latin typeface="Times New Roman" panose="02020603050405020304"/>
                <a:ea typeface="SimSun" panose="02010600030101010101" pitchFamily="2" charset="-122"/>
              </a:rPr>
              <a:t>Qr-код</a:t>
            </a:r>
            <a:r>
              <a:rPr sz="2400">
                <a:latin typeface="Times New Roman" panose="02020603050405020304"/>
                <a:ea typeface="SimSun" panose="02010600030101010101" pitchFamily="2" charset="-122"/>
              </a:rPr>
              <a:t>).</a:t>
            </a:r>
            <a:endParaRPr sz="2400">
              <a:latin typeface="Times New Roman" panose="02020603050405020304"/>
              <a:ea typeface="SimSun" panose="02010600030101010101" pitchFamily="2" charset="-122"/>
            </a:endParaRPr>
          </a:p>
          <a:p>
            <a:pPr marL="285750" indent="-285750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>
                <a:solidFill>
                  <a:srgbClr val="0C0C0C"/>
                </a:solidFill>
                <a:latin typeface="Times New Roman" panose="02020603050405020304"/>
                <a:ea typeface="SimSun" panose="02010600030101010101" pitchFamily="2" charset="-122"/>
              </a:rPr>
              <a:t>ф</a:t>
            </a:r>
            <a:r>
              <a:rPr sz="2400">
                <a:solidFill>
                  <a:srgbClr val="0C0C0C"/>
                </a:solidFill>
                <a:latin typeface="Times New Roman" panose="02020603050405020304"/>
                <a:ea typeface="SimSun" panose="02010600030101010101" pitchFamily="2" charset="-122"/>
              </a:rPr>
              <a:t>ормировать </a:t>
            </a:r>
            <a:r>
              <a:rPr sz="2400">
                <a:latin typeface="Times New Roman" panose="02020603050405020304"/>
                <a:ea typeface="SimSun" panose="02010600030101010101" pitchFamily="2" charset="-122"/>
              </a:rPr>
              <a:t>у детей умения работать с цифровыми средствами (телефон,планшет).</a:t>
            </a:r>
            <a:endParaRPr sz="2400">
              <a:latin typeface="Times New Roman" panose="02020603050405020304"/>
              <a:ea typeface="SimSun" panose="02010600030101010101" pitchFamily="2" charset="-122"/>
            </a:endParaRPr>
          </a:p>
          <a:p>
            <a:pPr marL="285750" indent="-285750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2400">
                <a:solidFill>
                  <a:srgbClr val="0C0C0C"/>
                </a:solidFill>
                <a:latin typeface="Times New Roman" panose="02020603050405020304"/>
                <a:ea typeface="SimSun" panose="02010600030101010101" pitchFamily="2" charset="-122"/>
              </a:rPr>
              <a:t>развивать у воспитанников инициативность и самостоятельность.</a:t>
            </a:r>
            <a:endParaRPr sz="2400">
              <a:solidFill>
                <a:srgbClr val="0C0C0C"/>
              </a:solidFill>
              <a:latin typeface="Times New Roman" panose="02020603050405020304"/>
              <a:ea typeface="SimSun" panose="02010600030101010101" pitchFamily="2" charset="-122"/>
            </a:endParaRPr>
          </a:p>
          <a:p>
            <a:pPr marL="285750" indent="-285750" defTabSz="26670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sz="2400">
                <a:solidFill>
                  <a:srgbClr val="0C0C0C"/>
                </a:solidFill>
                <a:latin typeface="Times New Roman" panose="02020603050405020304"/>
                <a:ea typeface="SimSun" panose="02010600030101010101" pitchFamily="2" charset="-122"/>
              </a:rPr>
              <a:t>использова</a:t>
            </a:r>
            <a:r>
              <a:rPr sz="2400">
                <a:latin typeface="Times New Roman" panose="02020603050405020304"/>
                <a:ea typeface="SimSun" panose="02010600030101010101" pitchFamily="2" charset="-122"/>
              </a:rPr>
              <a:t>ть QR-код при взаимодействии с родителями, специалистами ДОУ.</a:t>
            </a:r>
            <a:endParaRPr sz="2400">
              <a:latin typeface="Times New Roman" panose="02020603050405020304"/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64435" y="375285"/>
            <a:ext cx="3735705" cy="8896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Практика использования </a:t>
            </a:r>
            <a:r>
              <a:rPr lang="en-US" altLang="en-US"/>
              <a:t>Qr</a:t>
            </a:r>
            <a:r>
              <a:rPr lang="ru-RU" altLang="en-US"/>
              <a:t>-кода в ДОУ</a:t>
            </a:r>
            <a:endParaRPr lang="ru-RU" altLang="en-US"/>
          </a:p>
        </p:txBody>
      </p:sp>
      <p:sp>
        <p:nvSpPr>
          <p:cNvPr id="3" name="Блок-схема: завершение 2"/>
          <p:cNvSpPr/>
          <p:nvPr/>
        </p:nvSpPr>
        <p:spPr>
          <a:xfrm>
            <a:off x="2938145" y="1605280"/>
            <a:ext cx="2931160" cy="699135"/>
          </a:xfrm>
          <a:prstGeom prst="flowChartTermina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воспитанники</a:t>
            </a:r>
            <a:endParaRPr lang="ru-RU" altLang="en-US"/>
          </a:p>
        </p:txBody>
      </p:sp>
      <p:sp>
        <p:nvSpPr>
          <p:cNvPr id="4" name="Стрелка вниз 3"/>
          <p:cNvSpPr/>
          <p:nvPr/>
        </p:nvSpPr>
        <p:spPr>
          <a:xfrm>
            <a:off x="4274185" y="1358900"/>
            <a:ext cx="258445" cy="2012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Стрелка вниз 4"/>
          <p:cNvSpPr/>
          <p:nvPr/>
        </p:nvSpPr>
        <p:spPr>
          <a:xfrm>
            <a:off x="4312920" y="2395220"/>
            <a:ext cx="219710" cy="2203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567815" y="2644775"/>
            <a:ext cx="6285865" cy="31889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sz="24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Мотивация ребенка к любой новой информации;</a:t>
            </a:r>
            <a:endParaRPr sz="24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sz="24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Дополнительная реальность во время образовательной деятельности; </a:t>
            </a:r>
            <a:endParaRPr sz="24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sz="24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Оснащенное постоянно сменяющимися QR- кодами пространство группы, имеет функцию непрерывного познавательного процесса.</a:t>
            </a:r>
            <a:endParaRPr sz="24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7" name="Изображение 6" descr="IMG_807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77835" y="741045"/>
            <a:ext cx="3341370" cy="242697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Изображение 7" descr="IMG_61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490" y="3793490"/>
            <a:ext cx="3319780" cy="249047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Замещающее содержимое 4" descr="IMG_89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1075" y="3769995"/>
            <a:ext cx="4712970" cy="258953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4" name="Содержимое 3" descr="IMG_8094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07077" y="630719"/>
            <a:ext cx="3816424" cy="5088566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pic>
        <p:nvPicPr>
          <p:cNvPr id="2" name="Замещающее содержимое 3" descr="IMG_217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535" y="368935"/>
            <a:ext cx="4253230" cy="31908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464435" y="375285"/>
            <a:ext cx="3735705" cy="88963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Практика использования </a:t>
            </a:r>
            <a:r>
              <a:rPr lang="en-US" altLang="en-US"/>
              <a:t>Qr</a:t>
            </a:r>
            <a:r>
              <a:rPr lang="ru-RU" altLang="en-US"/>
              <a:t>-кода в ДОУ</a:t>
            </a:r>
            <a:endParaRPr lang="ru-RU" altLang="en-US"/>
          </a:p>
        </p:txBody>
      </p:sp>
      <p:sp>
        <p:nvSpPr>
          <p:cNvPr id="3" name="Блок-схема: завершение 2"/>
          <p:cNvSpPr/>
          <p:nvPr/>
        </p:nvSpPr>
        <p:spPr>
          <a:xfrm>
            <a:off x="2938145" y="1605280"/>
            <a:ext cx="2931160" cy="699135"/>
          </a:xfrm>
          <a:prstGeom prst="flowChartTerminator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/>
              <a:t>родители</a:t>
            </a:r>
            <a:endParaRPr lang="ru-RU" altLang="en-US"/>
          </a:p>
        </p:txBody>
      </p:sp>
      <p:sp>
        <p:nvSpPr>
          <p:cNvPr id="4" name="Стрелка вниз 3"/>
          <p:cNvSpPr/>
          <p:nvPr/>
        </p:nvSpPr>
        <p:spPr>
          <a:xfrm>
            <a:off x="4274185" y="1358900"/>
            <a:ext cx="258445" cy="20129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5" name="Стрелка вниз 4"/>
          <p:cNvSpPr/>
          <p:nvPr/>
        </p:nvSpPr>
        <p:spPr>
          <a:xfrm>
            <a:off x="4312920" y="2395220"/>
            <a:ext cx="219710" cy="220345"/>
          </a:xfrm>
          <a:prstGeom prst="down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449705" y="2644775"/>
            <a:ext cx="6715760" cy="34264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Обогащение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информационных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стендов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актуальной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информацией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; </a:t>
            </a:r>
            <a:endParaRPr lang="en-US" altLang="ru-RU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Экономия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времени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при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ознакомлении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информацией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; </a:t>
            </a:r>
            <a:endParaRPr lang="en-US" altLang="ru-RU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Удобство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получения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информации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(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ссылки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на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онлайн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анкетирование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приглашение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на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родительские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собрания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,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предстоящие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мероприятия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т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.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.); </a:t>
            </a:r>
            <a:endParaRPr lang="en-US" altLang="ru-RU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Создание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вместе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детьми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QR-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кодов</a:t>
            </a:r>
            <a:r>
              <a:rPr lang="ru-RU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;</a:t>
            </a:r>
            <a:endParaRPr lang="ru-RU" altLang="en-US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  <a:p>
            <a:pPr marL="285750" indent="-285750">
              <a:buFont typeface="Wingdings" panose="05000000000000000000" charset="0"/>
              <a:buChar char="ü"/>
            </a:pPr>
            <a:r>
              <a:rPr lang="ru-RU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Создание интерактивных плакатов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QR-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кодами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для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совместной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деятельности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родителей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и</a:t>
            </a:r>
            <a:r>
              <a:rPr lang="en-US" altLang="ru-RU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en-US" altLang="en-US" sz="2000" b="0" i="1">
                <a:solidFill>
                  <a:schemeClr val="accent1">
                    <a:lumMod val="50000"/>
                  </a:schemeClr>
                </a:solidFill>
                <a:latin typeface="Arial" panose="020B0604020202020204"/>
                <a:ea typeface="Arial" panose="020B0604020202020204"/>
              </a:rPr>
              <a:t>детей</a:t>
            </a:r>
            <a:endParaRPr lang="en-US" altLang="en-US" sz="2000" b="0" i="1">
              <a:solidFill>
                <a:schemeClr val="accent1">
                  <a:lumMod val="50000"/>
                </a:scheme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9" name="Рисунок 4" descr="IMG_811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8289611" y="772781"/>
            <a:ext cx="3286130" cy="4572007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4659</Words>
  <Application>WPS Presentation</Application>
  <PresentationFormat>Широкоэкранный</PresentationFormat>
  <Paragraphs>130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SimSun</vt:lpstr>
      <vt:lpstr>Wingdings</vt:lpstr>
      <vt:lpstr>Century Gothic</vt:lpstr>
      <vt:lpstr>Times New Roman</vt:lpstr>
      <vt:lpstr>Calibri</vt:lpstr>
      <vt:lpstr>Wingdings</vt:lpstr>
      <vt:lpstr>Arial</vt:lpstr>
      <vt:lpstr>Microsoft YaHei</vt:lpstr>
      <vt:lpstr>Arial Unicode MS</vt:lpstr>
      <vt:lpstr>Calibri Light</vt:lpstr>
      <vt:lpstr>Times New Roman</vt:lpstr>
      <vt:lpstr>Calibri</vt:lpstr>
      <vt:lpstr>Тема Office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Настя</cp:lastModifiedBy>
  <cp:revision>45</cp:revision>
  <dcterms:created xsi:type="dcterms:W3CDTF">2021-01-13T14:17:00Z</dcterms:created>
  <dcterms:modified xsi:type="dcterms:W3CDTF">2025-01-22T13:12:34Z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81AFE96EF46647E782087ABC162E1BFE_12</vt:lpwstr>
  </property>
  <property fmtid="{D5CDD505-2E9C-101B-9397-08002B2CF9AE}" pid="3" name="KSOProductBuildVer">
    <vt:lpwstr>1049-12.2.0.19805</vt:lpwstr>
  </property>
</Properties>
</file>